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669088" cy="97536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77" d="100"/>
          <a:sy n="77" d="100"/>
        </p:scale>
        <p:origin x="-31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8736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778250" y="0"/>
            <a:ext cx="2889250" cy="487363"/>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E6B6CC8-D3A4-47D6-AA61-F806768B961D}" type="datetimeFigureOut">
              <a:rPr lang="en-GB"/>
              <a:pPr>
                <a:defRPr/>
              </a:pPr>
              <a:t>17/08/2010</a:t>
            </a:fld>
            <a:endParaRPr lang="en-GB"/>
          </a:p>
        </p:txBody>
      </p:sp>
      <p:sp>
        <p:nvSpPr>
          <p:cNvPr id="4" name="Slide Image Placeholder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66750" y="4632325"/>
            <a:ext cx="5335588" cy="43894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264650"/>
            <a:ext cx="2889250" cy="487363"/>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778250" y="9264650"/>
            <a:ext cx="2889250" cy="487363"/>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ECCBC75-F2A4-4289-83E7-D5A82FB2546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A25E0C04-B1B4-4FD5-943A-FF69F2BE6551}" type="datetimeFigureOut">
              <a:rPr lang="en-GB"/>
              <a:pPr>
                <a:defRPr/>
              </a:pPr>
              <a:t>17/08/2010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A3C213F-1D89-45D5-9FB3-4A2F6BE38A5E}"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763A481-F3B2-45BE-B28E-B550754708A0}" type="datetimeFigureOut">
              <a:rPr lang="en-GB"/>
              <a:pPr>
                <a:defRPr/>
              </a:pPr>
              <a:t>17/08/2010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F897327-3523-4766-98DF-CABD33D4E76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A2A473E-D817-410C-B0D7-261E06C1AFD8}" type="datetimeFigureOut">
              <a:rPr lang="en-GB"/>
              <a:pPr>
                <a:defRPr/>
              </a:pPr>
              <a:t>17/08/2010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F5C13C3-53C9-4D05-9662-07A34505437D}"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F6855B1-5F76-4611-962A-D037868E6355}" type="datetimeFigureOut">
              <a:rPr lang="en-GB"/>
              <a:pPr>
                <a:defRPr/>
              </a:pPr>
              <a:t>17/08/2010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4B7ECF7-35FB-416C-8260-16F7E1224D06}"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83106D3-7C08-4F36-9B54-09024B79C719}" type="datetimeFigureOut">
              <a:rPr lang="en-GB"/>
              <a:pPr>
                <a:defRPr/>
              </a:pPr>
              <a:t>17/08/2010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9A385D0-1B63-45A6-8E3C-6E92E7483DF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EE2B92D3-63CB-4F05-86D2-4A5F27088864}" type="datetimeFigureOut">
              <a:rPr lang="en-GB"/>
              <a:pPr>
                <a:defRPr/>
              </a:pPr>
              <a:t>17/08/2010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4B8AA1C-2F99-4809-A0D9-DC943F4E2011}"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9A76BA8-C38A-4292-95CB-86BE1EBF0551}" type="datetimeFigureOut">
              <a:rPr lang="en-GB"/>
              <a:pPr>
                <a:defRPr/>
              </a:pPr>
              <a:t>17/08/2010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BCE6D72-8456-4820-9E1D-5349866356F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FFD8FA3-A78C-47CB-A511-048B7E8C2994}" type="datetimeFigureOut">
              <a:rPr lang="en-GB"/>
              <a:pPr>
                <a:defRPr/>
              </a:pPr>
              <a:t>17/08/2010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F6F5CB86-98FE-4D5D-A65B-A7F42B6AC4A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E228189-1BA3-48A1-A640-3D2799726107}" type="datetimeFigureOut">
              <a:rPr lang="en-GB"/>
              <a:pPr>
                <a:defRPr/>
              </a:pPr>
              <a:t>17/08/2010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5819A24-3780-4ABE-86AF-AA1815788A4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40B1BD5-D3A3-4EED-B81F-A0DFA7047E7E}" type="datetimeFigureOut">
              <a:rPr lang="en-GB"/>
              <a:pPr>
                <a:defRPr/>
              </a:pPr>
              <a:t>17/08/2010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1EC5549-56E2-4A68-9854-EDDA8CE2939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EE492A-1878-42B3-91A5-A3798B20EC8A}" type="datetimeFigureOut">
              <a:rPr lang="en-GB"/>
              <a:pPr>
                <a:defRPr/>
              </a:pPr>
              <a:t>17/08/2010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F92A32C-D7DA-4F66-8D62-1A26B34EF4E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C24DC6C-C24E-4F59-A753-15E4D5D12929}" type="datetimeFigureOut">
              <a:rPr lang="en-GB"/>
              <a:pPr>
                <a:defRPr/>
              </a:pPr>
              <a:t>17/08/2010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CA767BB-6766-4EF0-9050-2166D328ED4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975"/>
            <a:ext cx="8062913" cy="3311525"/>
          </a:xfrm>
        </p:spPr>
        <p:txBody>
          <a:bodyPr rtlCol="0">
            <a:normAutofit fontScale="90000"/>
          </a:bodyPr>
          <a:lstStyle/>
          <a:p>
            <a:pPr fontAlgn="auto">
              <a:spcAft>
                <a:spcPts val="0"/>
              </a:spcAft>
              <a:defRPr/>
            </a:pPr>
            <a:r>
              <a:rPr lang="en-GB" sz="2700" b="1" dirty="0" smtClean="0">
                <a:latin typeface="Palatino Linotype" pitchFamily="18" charset="0"/>
              </a:rPr>
              <a:t/>
            </a:r>
            <a:br>
              <a:rPr lang="en-GB" sz="2700" b="1" dirty="0" smtClean="0">
                <a:latin typeface="Palatino Linotype" pitchFamily="18" charset="0"/>
              </a:rPr>
            </a:br>
            <a:r>
              <a:rPr lang="en-GB" sz="2700" b="1" dirty="0">
                <a:latin typeface="Palatino Linotype" pitchFamily="18" charset="0"/>
              </a:rPr>
              <a:t/>
            </a:r>
            <a:br>
              <a:rPr lang="en-GB" sz="2700" b="1" dirty="0">
                <a:latin typeface="Palatino Linotype" pitchFamily="18" charset="0"/>
              </a:rPr>
            </a:br>
            <a:r>
              <a:rPr lang="en-GB" sz="2700" b="1" dirty="0" smtClean="0">
                <a:latin typeface="Palatino Linotype" pitchFamily="18" charset="0"/>
              </a:rPr>
              <a:t>International Health Humanities Conference </a:t>
            </a:r>
            <a:br>
              <a:rPr lang="en-GB" sz="2700" b="1" dirty="0" smtClean="0">
                <a:latin typeface="Palatino Linotype" pitchFamily="18" charset="0"/>
              </a:rPr>
            </a:br>
            <a:r>
              <a:rPr lang="en-GB" sz="2700" b="1" dirty="0" smtClean="0">
                <a:latin typeface="Palatino Linotype" pitchFamily="18" charset="0"/>
              </a:rPr>
              <a:t>Madness and Literature</a:t>
            </a:r>
            <a:r>
              <a:rPr lang="en-GB" sz="2700" dirty="0" smtClean="0">
                <a:latin typeface="Palatino Linotype" pitchFamily="18" charset="0"/>
              </a:rPr>
              <a:t/>
            </a:r>
            <a:br>
              <a:rPr lang="en-GB" sz="2700" dirty="0" smtClean="0">
                <a:latin typeface="Palatino Linotype" pitchFamily="18" charset="0"/>
              </a:rPr>
            </a:br>
            <a:r>
              <a:rPr lang="en-GB" sz="2700" b="1" dirty="0" smtClean="0">
                <a:latin typeface="Palatino Linotype" pitchFamily="18" charset="0"/>
              </a:rPr>
              <a:t> </a:t>
            </a:r>
            <a:r>
              <a:rPr lang="en-GB" sz="2700" dirty="0" smtClean="0">
                <a:latin typeface="Palatino Linotype" pitchFamily="18" charset="0"/>
              </a:rPr>
              <a:t/>
            </a:r>
            <a:br>
              <a:rPr lang="en-GB" sz="2700" dirty="0" smtClean="0">
                <a:latin typeface="Palatino Linotype" pitchFamily="18" charset="0"/>
              </a:rPr>
            </a:br>
            <a:r>
              <a:rPr lang="en-GB" sz="2300" dirty="0" smtClean="0">
                <a:latin typeface="Palatino Linotype" pitchFamily="18" charset="0"/>
              </a:rPr>
              <a:t>Panel 1 presentation, Friday 6th August 2010</a:t>
            </a:r>
            <a:r>
              <a:rPr lang="en-GB" sz="2700" dirty="0" smtClean="0">
                <a:latin typeface="Palatino Linotype" pitchFamily="18" charset="0"/>
              </a:rPr>
              <a:t/>
            </a:r>
            <a:br>
              <a:rPr lang="en-GB" sz="2700" dirty="0" smtClean="0">
                <a:latin typeface="Palatino Linotype" pitchFamily="18" charset="0"/>
              </a:rPr>
            </a:br>
            <a:r>
              <a:rPr lang="en-GB" sz="2700" dirty="0" smtClean="0">
                <a:latin typeface="Palatino Linotype" pitchFamily="18" charset="0"/>
              </a:rPr>
              <a:t/>
            </a:r>
            <a:br>
              <a:rPr lang="en-GB" sz="2700" dirty="0" smtClean="0">
                <a:latin typeface="Palatino Linotype" pitchFamily="18" charset="0"/>
              </a:rPr>
            </a:br>
            <a:r>
              <a:rPr lang="en-GB" sz="2300" dirty="0" smtClean="0">
                <a:latin typeface="Palatino Linotype" pitchFamily="18" charset="0"/>
              </a:rPr>
              <a:t>Illness narrative and madness narratives: a historical perspective</a:t>
            </a:r>
            <a:r>
              <a:rPr lang="en-GB" sz="2700" dirty="0" smtClean="0">
                <a:latin typeface="Palatino Linotype" pitchFamily="18" charset="0"/>
              </a:rPr>
              <a:t/>
            </a:r>
            <a:br>
              <a:rPr lang="en-GB" sz="2700" dirty="0" smtClean="0">
                <a:latin typeface="Palatino Linotype" pitchFamily="18" charset="0"/>
              </a:rPr>
            </a:br>
            <a:r>
              <a:rPr lang="en-GB" dirty="0" smtClean="0"/>
              <a:t/>
            </a:r>
            <a:br>
              <a:rPr lang="en-GB" dirty="0" smtClean="0"/>
            </a:br>
            <a:endParaRPr lang="en-GB" dirty="0"/>
          </a:p>
        </p:txBody>
      </p:sp>
      <p:sp>
        <p:nvSpPr>
          <p:cNvPr id="3" name="Subtitle 2"/>
          <p:cNvSpPr>
            <a:spLocks noGrp="1"/>
          </p:cNvSpPr>
          <p:nvPr>
            <p:ph type="subTitle" idx="1"/>
          </p:nvPr>
        </p:nvSpPr>
        <p:spPr>
          <a:xfrm>
            <a:off x="1835150" y="4437063"/>
            <a:ext cx="5937250" cy="1295400"/>
          </a:xfrm>
        </p:spPr>
        <p:txBody>
          <a:bodyPr rtlCol="0">
            <a:normAutofit fontScale="47500" lnSpcReduction="20000"/>
          </a:bodyPr>
          <a:lstStyle/>
          <a:p>
            <a:pPr fontAlgn="auto">
              <a:spcAft>
                <a:spcPts val="0"/>
              </a:spcAft>
              <a:buFont typeface="Arial" pitchFamily="34" charset="0"/>
              <a:buNone/>
              <a:defRPr/>
            </a:pPr>
            <a:r>
              <a:rPr lang="en-GB" dirty="0"/>
              <a:t> </a:t>
            </a:r>
          </a:p>
          <a:p>
            <a:pPr fontAlgn="auto">
              <a:spcAft>
                <a:spcPts val="0"/>
              </a:spcAft>
              <a:buFont typeface="Arial" pitchFamily="34" charset="0"/>
              <a:buNone/>
              <a:defRPr/>
            </a:pPr>
            <a:r>
              <a:rPr lang="en-GB" dirty="0"/>
              <a:t>James Whitehead</a:t>
            </a:r>
          </a:p>
          <a:p>
            <a:pPr fontAlgn="auto">
              <a:spcAft>
                <a:spcPts val="0"/>
              </a:spcAft>
              <a:buFont typeface="Arial" pitchFamily="34" charset="0"/>
              <a:buNone/>
              <a:defRPr/>
            </a:pPr>
            <a:r>
              <a:rPr lang="en-GB" dirty="0"/>
              <a:t>Centre for the Humanities and Health</a:t>
            </a:r>
          </a:p>
          <a:p>
            <a:pPr fontAlgn="auto">
              <a:spcAft>
                <a:spcPts val="0"/>
              </a:spcAft>
              <a:buFont typeface="Arial" pitchFamily="34" charset="0"/>
              <a:buNone/>
              <a:defRPr/>
            </a:pPr>
            <a:r>
              <a:rPr lang="en-GB" dirty="0"/>
              <a:t>King’s College London</a:t>
            </a:r>
          </a:p>
          <a:p>
            <a:pPr fontAlgn="auto">
              <a:spcAft>
                <a:spcPts val="0"/>
              </a:spcAft>
              <a:buFont typeface="Arial" pitchFamily="34" charset="0"/>
              <a:buNone/>
              <a:defRPr/>
            </a:pPr>
            <a:r>
              <a:rPr lang="en-GB" dirty="0"/>
              <a:t>james.whitehead@kcl.ac.uk</a:t>
            </a:r>
          </a:p>
          <a:p>
            <a:pPr fontAlgn="auto">
              <a:spcAft>
                <a:spcPts val="0"/>
              </a:spcAft>
              <a:buFont typeface="Arial" pitchFamily="34" charset="0"/>
              <a:buNone/>
              <a:defRPr/>
            </a:pPr>
            <a:endParaRPr lang="en-GB" dirty="0"/>
          </a:p>
        </p:txBody>
      </p:sp>
      <p:pic>
        <p:nvPicPr>
          <p:cNvPr id="14339" name="Picture 3" descr="part of the window on life.jpeg"/>
          <p:cNvPicPr>
            <a:picLocks noChangeAspect="1"/>
          </p:cNvPicPr>
          <p:nvPr/>
        </p:nvPicPr>
        <p:blipFill>
          <a:blip r:embed="rId2"/>
          <a:srcRect/>
          <a:stretch>
            <a:fillRect/>
          </a:stretch>
        </p:blipFill>
        <p:spPr bwMode="auto">
          <a:xfrm>
            <a:off x="6804025" y="4581525"/>
            <a:ext cx="1296988" cy="1079500"/>
          </a:xfrm>
          <a:prstGeom prst="rect">
            <a:avLst/>
          </a:prstGeom>
          <a:noFill/>
          <a:ln w="9525">
            <a:noFill/>
            <a:miter lim="800000"/>
            <a:headEnd/>
            <a:tailEnd/>
          </a:ln>
        </p:spPr>
      </p:pic>
      <p:pic>
        <p:nvPicPr>
          <p:cNvPr id="14340" name="Picture 4" descr="Kings College London - University of London.jpeg"/>
          <p:cNvPicPr>
            <a:picLocks noChangeAspect="1"/>
          </p:cNvPicPr>
          <p:nvPr/>
        </p:nvPicPr>
        <p:blipFill>
          <a:blip r:embed="rId3"/>
          <a:srcRect/>
          <a:stretch>
            <a:fillRect/>
          </a:stretch>
        </p:blipFill>
        <p:spPr bwMode="auto">
          <a:xfrm>
            <a:off x="1252538" y="4581525"/>
            <a:ext cx="1590675" cy="1150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550"/>
          </a:xfrm>
        </p:spPr>
        <p:txBody>
          <a:bodyPr rtlCol="0">
            <a:normAutofit/>
          </a:bodyPr>
          <a:lstStyle/>
          <a:p>
            <a:pPr algn="l" fontAlgn="auto">
              <a:spcAft>
                <a:spcPts val="0"/>
              </a:spcAft>
              <a:defRPr/>
            </a:pPr>
            <a:r>
              <a:rPr lang="en-GB" sz="1500" b="1" dirty="0" smtClean="0">
                <a:latin typeface="+mn-lt"/>
              </a:rPr>
              <a:t>Illness Narrative (contemporary)</a:t>
            </a:r>
            <a:r>
              <a:rPr lang="en-GB" sz="1500" dirty="0" smtClean="0">
                <a:latin typeface="+mn-lt"/>
              </a:rPr>
              <a:t/>
            </a:r>
            <a:br>
              <a:rPr lang="en-GB" sz="1500" dirty="0" smtClean="0">
                <a:latin typeface="+mn-lt"/>
              </a:rPr>
            </a:br>
            <a:r>
              <a:rPr lang="en-GB" sz="1500" dirty="0" smtClean="0">
                <a:latin typeface="+mn-lt"/>
              </a:rPr>
              <a:t/>
            </a:r>
            <a:br>
              <a:rPr lang="en-GB" sz="1500" dirty="0" smtClean="0">
                <a:latin typeface="+mn-lt"/>
              </a:rPr>
            </a:br>
            <a:r>
              <a:rPr lang="en-GB" sz="1500" dirty="0" smtClean="0">
                <a:latin typeface="+mn-lt"/>
              </a:rPr>
              <a:t>Anne </a:t>
            </a:r>
            <a:r>
              <a:rPr lang="en-GB" sz="1500" dirty="0" err="1" smtClean="0">
                <a:latin typeface="+mn-lt"/>
              </a:rPr>
              <a:t>Hunsaker</a:t>
            </a:r>
            <a:r>
              <a:rPr lang="en-GB" sz="1500" dirty="0" smtClean="0">
                <a:latin typeface="+mn-lt"/>
              </a:rPr>
              <a:t> Hawkins, </a:t>
            </a:r>
            <a:r>
              <a:rPr lang="en-GB" sz="1500" i="1" dirty="0" smtClean="0">
                <a:latin typeface="+mn-lt"/>
              </a:rPr>
              <a:t>Reconstructing Illness: Studies in </a:t>
            </a:r>
            <a:r>
              <a:rPr lang="en-GB" sz="1500" i="1" dirty="0" err="1" smtClean="0">
                <a:latin typeface="+mn-lt"/>
              </a:rPr>
              <a:t>Pathograph</a:t>
            </a:r>
            <a:r>
              <a:rPr lang="en-GB" sz="1500" dirty="0" err="1" smtClean="0">
                <a:latin typeface="+mn-lt"/>
              </a:rPr>
              <a:t>y</a:t>
            </a:r>
            <a:r>
              <a:rPr lang="en-GB" sz="1500" dirty="0" smtClean="0">
                <a:latin typeface="+mn-lt"/>
              </a:rPr>
              <a:t> (1993)</a:t>
            </a:r>
            <a:br>
              <a:rPr lang="en-GB" sz="1500" dirty="0" smtClean="0">
                <a:latin typeface="+mn-lt"/>
              </a:rPr>
            </a:br>
            <a:r>
              <a:rPr lang="en-GB" sz="1500" dirty="0" smtClean="0">
                <a:latin typeface="+mn-lt"/>
              </a:rPr>
              <a:t>Arthur Frank, </a:t>
            </a:r>
            <a:r>
              <a:rPr lang="en-GB" sz="1500" i="1" dirty="0" smtClean="0">
                <a:latin typeface="+mn-lt"/>
              </a:rPr>
              <a:t>The Wounded Storyteller</a:t>
            </a:r>
            <a:r>
              <a:rPr lang="en-GB" sz="1500" dirty="0" smtClean="0">
                <a:latin typeface="+mn-lt"/>
              </a:rPr>
              <a:t> (1995)</a:t>
            </a:r>
            <a:br>
              <a:rPr lang="en-GB" sz="1500" dirty="0" smtClean="0">
                <a:latin typeface="+mn-lt"/>
              </a:rPr>
            </a:br>
            <a:r>
              <a:rPr lang="en-GB" sz="1500" dirty="0" smtClean="0">
                <a:latin typeface="+mn-lt"/>
              </a:rPr>
              <a:t>Howard Brody, </a:t>
            </a:r>
            <a:r>
              <a:rPr lang="en-GB" sz="1500" i="1" dirty="0" smtClean="0">
                <a:latin typeface="+mn-lt"/>
              </a:rPr>
              <a:t>Stories of Sickness</a:t>
            </a:r>
            <a:r>
              <a:rPr lang="en-GB" sz="1500" dirty="0" smtClean="0">
                <a:latin typeface="+mn-lt"/>
              </a:rPr>
              <a:t> (2003)</a:t>
            </a:r>
            <a:br>
              <a:rPr lang="en-GB" sz="1500" dirty="0" smtClean="0">
                <a:latin typeface="+mn-lt"/>
              </a:rPr>
            </a:br>
            <a:r>
              <a:rPr lang="en-GB" sz="1500" dirty="0" smtClean="0">
                <a:latin typeface="+mn-lt"/>
              </a:rPr>
              <a:t>Arthur </a:t>
            </a:r>
            <a:r>
              <a:rPr lang="en-GB" sz="1500" dirty="0" err="1" smtClean="0">
                <a:latin typeface="+mn-lt"/>
              </a:rPr>
              <a:t>Kleinman</a:t>
            </a:r>
            <a:r>
              <a:rPr lang="en-GB" sz="1500" dirty="0" smtClean="0">
                <a:latin typeface="+mn-lt"/>
              </a:rPr>
              <a:t>, </a:t>
            </a:r>
            <a:r>
              <a:rPr lang="en-GB" sz="1500" i="1" dirty="0" smtClean="0">
                <a:latin typeface="+mn-lt"/>
              </a:rPr>
              <a:t>The Illness Narratives: Suffering, Healing and the Human Condition</a:t>
            </a:r>
            <a:r>
              <a:rPr lang="en-GB" sz="1500" dirty="0" smtClean="0">
                <a:latin typeface="+mn-lt"/>
              </a:rPr>
              <a:t> (1988)</a:t>
            </a:r>
            <a:br>
              <a:rPr lang="en-GB" sz="1500" dirty="0" smtClean="0">
                <a:latin typeface="+mn-lt"/>
              </a:rPr>
            </a:br>
            <a:r>
              <a:rPr lang="en-GB" sz="1500" dirty="0" smtClean="0">
                <a:latin typeface="+mn-lt"/>
              </a:rPr>
              <a:t>G. Thomas </a:t>
            </a:r>
            <a:r>
              <a:rPr lang="en-GB" sz="1500" dirty="0" err="1" smtClean="0">
                <a:latin typeface="+mn-lt"/>
              </a:rPr>
              <a:t>Couser</a:t>
            </a:r>
            <a:r>
              <a:rPr lang="en-GB" sz="1500" dirty="0" smtClean="0">
                <a:latin typeface="+mn-lt"/>
              </a:rPr>
              <a:t>, </a:t>
            </a:r>
            <a:r>
              <a:rPr lang="en-GB" sz="1500" i="1" dirty="0" smtClean="0">
                <a:latin typeface="+mn-lt"/>
              </a:rPr>
              <a:t>Recovering Bodies: Illness, Disability, and Life-writing </a:t>
            </a:r>
            <a:r>
              <a:rPr lang="en-GB" sz="1500" dirty="0" smtClean="0">
                <a:latin typeface="+mn-lt"/>
              </a:rPr>
              <a:t>(1997)</a:t>
            </a:r>
            <a:br>
              <a:rPr lang="en-GB" sz="1500" dirty="0" smtClean="0">
                <a:latin typeface="+mn-lt"/>
              </a:rPr>
            </a:br>
            <a:r>
              <a:rPr lang="en-GB" sz="1500" dirty="0" smtClean="0">
                <a:latin typeface="+mn-lt"/>
              </a:rPr>
              <a:t>C. Mattingly &amp; L. C. </a:t>
            </a:r>
            <a:r>
              <a:rPr lang="en-GB" sz="1500" dirty="0" err="1" smtClean="0">
                <a:latin typeface="+mn-lt"/>
              </a:rPr>
              <a:t>Garo</a:t>
            </a:r>
            <a:r>
              <a:rPr lang="en-GB" sz="1500" dirty="0" smtClean="0">
                <a:latin typeface="+mn-lt"/>
              </a:rPr>
              <a:t>, </a:t>
            </a:r>
            <a:r>
              <a:rPr lang="en-GB" sz="1500" i="1" dirty="0" smtClean="0">
                <a:latin typeface="+mn-lt"/>
              </a:rPr>
              <a:t>Narrative and the Cultural Construction of Illness and Healing </a:t>
            </a:r>
            <a:r>
              <a:rPr lang="en-GB" sz="1500" dirty="0" smtClean="0">
                <a:latin typeface="+mn-lt"/>
              </a:rPr>
              <a:t>(2000)</a:t>
            </a:r>
            <a:br>
              <a:rPr lang="en-GB" sz="1500" dirty="0" smtClean="0">
                <a:latin typeface="+mn-lt"/>
              </a:rPr>
            </a:br>
            <a:r>
              <a:rPr lang="en-GB" sz="1500" dirty="0" smtClean="0">
                <a:latin typeface="+mn-lt"/>
              </a:rPr>
              <a:t>Rita </a:t>
            </a:r>
            <a:r>
              <a:rPr lang="en-GB" sz="1500" dirty="0" err="1" smtClean="0">
                <a:latin typeface="+mn-lt"/>
              </a:rPr>
              <a:t>Charon</a:t>
            </a:r>
            <a:r>
              <a:rPr lang="en-GB" sz="1500" dirty="0" smtClean="0">
                <a:latin typeface="+mn-lt"/>
              </a:rPr>
              <a:t>, </a:t>
            </a:r>
            <a:r>
              <a:rPr lang="en-GB" sz="1500" i="1" dirty="0" smtClean="0">
                <a:latin typeface="+mn-lt"/>
              </a:rPr>
              <a:t>Narrative Medicine</a:t>
            </a:r>
            <a:r>
              <a:rPr lang="en-GB" sz="1500" dirty="0" smtClean="0">
                <a:latin typeface="+mn-lt"/>
              </a:rPr>
              <a:t> (2006)</a:t>
            </a:r>
            <a:br>
              <a:rPr lang="en-GB" sz="1500" dirty="0" smtClean="0">
                <a:latin typeface="+mn-lt"/>
              </a:rPr>
            </a:br>
            <a:r>
              <a:rPr lang="en-GB" sz="1500" dirty="0" smtClean="0">
                <a:latin typeface="+mn-lt"/>
              </a:rPr>
              <a:t>John Wiltshire, ‘Biography, </a:t>
            </a:r>
            <a:r>
              <a:rPr lang="en-GB" sz="1500" dirty="0" err="1" smtClean="0">
                <a:latin typeface="+mn-lt"/>
              </a:rPr>
              <a:t>Pathography</a:t>
            </a:r>
            <a:r>
              <a:rPr lang="en-GB" sz="1500" dirty="0" smtClean="0">
                <a:latin typeface="+mn-lt"/>
              </a:rPr>
              <a:t>, and the Recovery of Meaning’, </a:t>
            </a:r>
            <a:r>
              <a:rPr lang="en-GB" sz="1500" i="1" dirty="0" smtClean="0">
                <a:latin typeface="+mn-lt"/>
              </a:rPr>
              <a:t>Cambridge Quarterly, </a:t>
            </a:r>
            <a:r>
              <a:rPr lang="en-GB" sz="1500" dirty="0" smtClean="0">
                <a:latin typeface="+mn-lt"/>
              </a:rPr>
              <a:t>29 (2000) 409-22</a:t>
            </a:r>
            <a:br>
              <a:rPr lang="en-GB" sz="1500" dirty="0" smtClean="0">
                <a:latin typeface="+mn-lt"/>
              </a:rPr>
            </a:br>
            <a:r>
              <a:rPr lang="en-GB" sz="1500" b="1" dirty="0" smtClean="0">
                <a:latin typeface="+mn-lt"/>
              </a:rPr>
              <a:t/>
            </a:r>
            <a:br>
              <a:rPr lang="en-GB" sz="1500" b="1" dirty="0" smtClean="0">
                <a:latin typeface="+mn-lt"/>
              </a:rPr>
            </a:br>
            <a:r>
              <a:rPr lang="en-GB" sz="1500" b="1" dirty="0" smtClean="0">
                <a:latin typeface="+mn-lt"/>
              </a:rPr>
              <a:t>Madness Narratives (historical)</a:t>
            </a:r>
            <a:r>
              <a:rPr lang="en-GB" sz="1500" dirty="0" smtClean="0">
                <a:latin typeface="+mn-lt"/>
              </a:rPr>
              <a:t/>
            </a:r>
            <a:br>
              <a:rPr lang="en-GB" sz="1500" dirty="0" smtClean="0">
                <a:latin typeface="+mn-lt"/>
              </a:rPr>
            </a:br>
            <a:r>
              <a:rPr lang="en-GB" sz="1500" dirty="0" smtClean="0">
                <a:latin typeface="+mn-lt"/>
              </a:rPr>
              <a:t/>
            </a:r>
            <a:br>
              <a:rPr lang="en-GB" sz="1500" dirty="0" smtClean="0">
                <a:latin typeface="+mn-lt"/>
              </a:rPr>
            </a:br>
            <a:r>
              <a:rPr lang="en-GB" sz="1500" dirty="0" smtClean="0">
                <a:latin typeface="+mn-lt"/>
              </a:rPr>
              <a:t>B. Kaplan, </a:t>
            </a:r>
            <a:r>
              <a:rPr lang="en-GB" sz="1500" i="1" dirty="0" smtClean="0">
                <a:latin typeface="+mn-lt"/>
              </a:rPr>
              <a:t>The Inner World of Mental Illness: First Person Accounts of What it was Like</a:t>
            </a:r>
            <a:r>
              <a:rPr lang="en-GB" sz="1500" dirty="0" smtClean="0">
                <a:latin typeface="+mn-lt"/>
              </a:rPr>
              <a:t> (1964)</a:t>
            </a:r>
            <a:br>
              <a:rPr lang="en-GB" sz="1500" dirty="0" smtClean="0">
                <a:latin typeface="+mn-lt"/>
              </a:rPr>
            </a:br>
            <a:r>
              <a:rPr lang="en-GB" sz="1500" dirty="0" smtClean="0">
                <a:latin typeface="+mn-lt"/>
              </a:rPr>
              <a:t>Dale Peterson, </a:t>
            </a:r>
            <a:r>
              <a:rPr lang="en-GB" sz="1500" i="1" dirty="0" smtClean="0">
                <a:latin typeface="+mn-lt"/>
              </a:rPr>
              <a:t>A Mad People's History of Madness</a:t>
            </a:r>
            <a:r>
              <a:rPr lang="en-GB" sz="1500" dirty="0" smtClean="0">
                <a:latin typeface="+mn-lt"/>
              </a:rPr>
              <a:t> (1982) </a:t>
            </a:r>
            <a:br>
              <a:rPr lang="en-GB" sz="1500" dirty="0" smtClean="0">
                <a:latin typeface="+mn-lt"/>
              </a:rPr>
            </a:br>
            <a:r>
              <a:rPr lang="en-GB" sz="1500" dirty="0" smtClean="0">
                <a:latin typeface="+mn-lt"/>
              </a:rPr>
              <a:t>Roy Porter, </a:t>
            </a:r>
            <a:r>
              <a:rPr lang="en-GB" sz="1500" i="1" dirty="0" smtClean="0">
                <a:latin typeface="+mn-lt"/>
              </a:rPr>
              <a:t>A Social History of Madness: Stories of the Insane</a:t>
            </a:r>
            <a:r>
              <a:rPr lang="en-GB" sz="1500" dirty="0" smtClean="0">
                <a:latin typeface="+mn-lt"/>
              </a:rPr>
              <a:t>  (1987) </a:t>
            </a:r>
            <a:br>
              <a:rPr lang="en-GB" sz="1500" dirty="0" smtClean="0">
                <a:latin typeface="+mn-lt"/>
              </a:rPr>
            </a:br>
            <a:r>
              <a:rPr lang="en-GB" sz="1500" dirty="0" smtClean="0">
                <a:latin typeface="+mn-lt"/>
              </a:rPr>
              <a:t>Allan Ingram, </a:t>
            </a:r>
            <a:r>
              <a:rPr lang="en-GB" sz="1500" i="1" dirty="0" smtClean="0">
                <a:latin typeface="+mn-lt"/>
              </a:rPr>
              <a:t>Voices of Madness: Four Pamphlets  1683-1796 </a:t>
            </a:r>
            <a:r>
              <a:rPr lang="en-GB" sz="1500" dirty="0" smtClean="0">
                <a:latin typeface="+mn-lt"/>
              </a:rPr>
              <a:t>(1997)</a:t>
            </a:r>
            <a:br>
              <a:rPr lang="en-GB" sz="1500" dirty="0" smtClean="0">
                <a:latin typeface="+mn-lt"/>
              </a:rPr>
            </a:br>
            <a:r>
              <a:rPr lang="en-GB" sz="1500" dirty="0" smtClean="0">
                <a:latin typeface="+mn-lt"/>
              </a:rPr>
              <a:t>J. L. Geller &amp; M. Harris, </a:t>
            </a:r>
            <a:r>
              <a:rPr lang="en-GB" sz="1500" i="1" dirty="0" smtClean="0">
                <a:latin typeface="+mn-lt"/>
              </a:rPr>
              <a:t>Women of the Asylum. Voices From Behind the Walls, 1840-1945</a:t>
            </a:r>
            <a:r>
              <a:rPr lang="en-GB" sz="1500" dirty="0" smtClean="0">
                <a:latin typeface="+mn-lt"/>
              </a:rPr>
              <a:t> (1994)</a:t>
            </a:r>
            <a:br>
              <a:rPr lang="en-GB" sz="1500" dirty="0" smtClean="0">
                <a:latin typeface="+mn-lt"/>
              </a:rPr>
            </a:br>
            <a:r>
              <a:rPr lang="en-GB" sz="1500" dirty="0" smtClean="0">
                <a:latin typeface="+mn-lt"/>
              </a:rPr>
              <a:t>A. </a:t>
            </a:r>
            <a:r>
              <a:rPr lang="en-GB" sz="1500" dirty="0" err="1" smtClean="0">
                <a:latin typeface="+mn-lt"/>
              </a:rPr>
              <a:t>Beveridge</a:t>
            </a:r>
            <a:r>
              <a:rPr lang="en-GB" sz="1500" dirty="0" smtClean="0">
                <a:latin typeface="+mn-lt"/>
              </a:rPr>
              <a:t> &amp; K. Webb, </a:t>
            </a:r>
            <a:r>
              <a:rPr lang="en-GB" sz="1500" i="1" dirty="0" smtClean="0">
                <a:latin typeface="+mn-lt"/>
              </a:rPr>
              <a:t>Asylum Writings in Nineteenth-Century Britain</a:t>
            </a:r>
            <a:r>
              <a:rPr lang="en-GB" sz="1500" dirty="0" smtClean="0">
                <a:latin typeface="+mn-lt"/>
              </a:rPr>
              <a:t> (</a:t>
            </a:r>
            <a:r>
              <a:rPr lang="en-GB" sz="1500" dirty="0" err="1" smtClean="0">
                <a:latin typeface="+mn-lt"/>
              </a:rPr>
              <a:t>tbc</a:t>
            </a:r>
            <a:r>
              <a:rPr lang="en-GB" sz="1500" dirty="0" smtClean="0">
                <a:latin typeface="+mn-lt"/>
              </a:rPr>
              <a:t>)</a:t>
            </a:r>
            <a:br>
              <a:rPr lang="en-GB" sz="1500" dirty="0" smtClean="0">
                <a:latin typeface="+mn-lt"/>
              </a:rPr>
            </a:br>
            <a:r>
              <a:rPr lang="en-GB" sz="1500" dirty="0" smtClean="0">
                <a:latin typeface="+mn-lt"/>
              </a:rPr>
              <a:t/>
            </a:r>
            <a:br>
              <a:rPr lang="en-GB" sz="1500" dirty="0" smtClean="0">
                <a:latin typeface="+mn-lt"/>
              </a:rPr>
            </a:br>
            <a:r>
              <a:rPr lang="en-GB" sz="1500" dirty="0" smtClean="0">
                <a:latin typeface="+mn-lt"/>
              </a:rPr>
              <a:t>Gail </a:t>
            </a:r>
            <a:r>
              <a:rPr lang="en-GB" sz="1500" dirty="0" err="1" smtClean="0">
                <a:latin typeface="+mn-lt"/>
              </a:rPr>
              <a:t>Hornstein</a:t>
            </a:r>
            <a:r>
              <a:rPr lang="en-GB" sz="1500" dirty="0" smtClean="0">
                <a:latin typeface="+mn-lt"/>
              </a:rPr>
              <a:t>, </a:t>
            </a:r>
            <a:r>
              <a:rPr lang="en-GB" sz="1500" i="1" dirty="0" smtClean="0"/>
              <a:t>Bibliography of First-Person Narratives of Madness in English </a:t>
            </a:r>
            <a:r>
              <a:rPr lang="en-GB" sz="1500" dirty="0" smtClean="0"/>
              <a:t>(3rd edition) at &lt;</a:t>
            </a:r>
            <a:r>
              <a:rPr lang="en-GB" sz="1500" dirty="0" smtClean="0">
                <a:latin typeface="+mn-lt"/>
              </a:rPr>
              <a:t>http://www.mtholyoke.edu/acad/assets/Academics/Hornstein_Bibliography&gt;</a:t>
            </a:r>
            <a:endParaRPr lang="en-GB" sz="1500" dirty="0">
              <a:latin typeface="Palatino Linotyp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6375" y="274638"/>
            <a:ext cx="6551613" cy="6107112"/>
          </a:xfrm>
        </p:spPr>
        <p:txBody>
          <a:bodyPr rtlCol="0">
            <a:noAutofit/>
          </a:bodyPr>
          <a:lstStyle/>
          <a:p>
            <a:pPr algn="l" fontAlgn="auto">
              <a:lnSpc>
                <a:spcPct val="90000"/>
              </a:lnSpc>
              <a:spcAft>
                <a:spcPts val="0"/>
              </a:spcAft>
              <a:defRPr/>
            </a:pPr>
            <a:r>
              <a:rPr lang="en-US" sz="1900" b="1" dirty="0" smtClean="0">
                <a:latin typeface="+mn-lt"/>
              </a:rPr>
              <a:t>Anne Hawkins (</a:t>
            </a:r>
            <a:r>
              <a:rPr lang="en-GB" sz="1900" b="1" i="1" dirty="0" smtClean="0">
                <a:latin typeface="+mn-lt"/>
              </a:rPr>
              <a:t>Reconstructing Illness</a:t>
            </a:r>
            <a:r>
              <a:rPr lang="en-GB" sz="1900" b="1" dirty="0" smtClean="0">
                <a:latin typeface="+mn-lt"/>
              </a:rPr>
              <a:t>)</a:t>
            </a:r>
            <a:r>
              <a:rPr lang="en-US" sz="1900" dirty="0" smtClean="0">
                <a:latin typeface="+mn-lt"/>
              </a:rPr>
              <a:t/>
            </a:r>
            <a:br>
              <a:rPr lang="en-US" sz="1900" dirty="0" smtClean="0">
                <a:latin typeface="+mn-lt"/>
              </a:rPr>
            </a:br>
            <a:r>
              <a:rPr lang="en-US" sz="1900" dirty="0" smtClean="0">
                <a:latin typeface="+mn-lt"/>
              </a:rPr>
              <a:t/>
            </a:r>
            <a:br>
              <a:rPr lang="en-US" sz="1900" dirty="0" smtClean="0">
                <a:latin typeface="+mn-lt"/>
              </a:rPr>
            </a:br>
            <a:r>
              <a:rPr lang="en-US" sz="1900" dirty="0" smtClean="0">
                <a:latin typeface="+mn-lt"/>
              </a:rPr>
              <a:t>Characteristics of illness narrative:</a:t>
            </a:r>
            <a:br>
              <a:rPr lang="en-US" sz="1900" dirty="0" smtClean="0">
                <a:latin typeface="+mn-lt"/>
              </a:rPr>
            </a:br>
            <a:r>
              <a:rPr lang="en-US" sz="1900" dirty="0" smtClean="0">
                <a:latin typeface="+mn-lt"/>
              </a:rPr>
              <a:t/>
            </a:r>
            <a:br>
              <a:rPr lang="en-US" sz="1900" dirty="0" smtClean="0">
                <a:latin typeface="+mn-lt"/>
              </a:rPr>
            </a:br>
            <a:r>
              <a:rPr lang="en-US" sz="1900" dirty="0" smtClean="0">
                <a:latin typeface="+mn-lt"/>
              </a:rPr>
              <a:t>- </a:t>
            </a:r>
            <a:r>
              <a:rPr lang="en-GB" sz="1900" dirty="0" smtClean="0">
                <a:latin typeface="+mn-lt"/>
              </a:rPr>
              <a:t>testimony to suffering</a:t>
            </a:r>
            <a:br>
              <a:rPr lang="en-GB" sz="1900" dirty="0" smtClean="0">
                <a:latin typeface="+mn-lt"/>
              </a:rPr>
            </a:br>
            <a:r>
              <a:rPr lang="en-GB" sz="1900" dirty="0" smtClean="0">
                <a:latin typeface="+mn-lt"/>
              </a:rPr>
              <a:t>- anger and protest at established medical authority and theory</a:t>
            </a:r>
            <a:br>
              <a:rPr lang="en-GB" sz="1900" dirty="0" smtClean="0">
                <a:latin typeface="+mn-lt"/>
              </a:rPr>
            </a:br>
            <a:r>
              <a:rPr lang="en-GB" sz="1900" dirty="0" smtClean="0">
                <a:latin typeface="+mn-lt"/>
              </a:rPr>
              <a:t>- promotion of alternative methods of treatment</a:t>
            </a:r>
            <a:br>
              <a:rPr lang="en-GB" sz="1900" dirty="0" smtClean="0">
                <a:latin typeface="+mn-lt"/>
              </a:rPr>
            </a:br>
            <a:r>
              <a:rPr lang="en-GB" sz="1900" dirty="0" smtClean="0">
                <a:latin typeface="+mn-lt"/>
              </a:rPr>
              <a:t/>
            </a:r>
            <a:br>
              <a:rPr lang="en-GB" sz="1900" dirty="0" smtClean="0">
                <a:latin typeface="+mn-lt"/>
              </a:rPr>
            </a:br>
            <a:r>
              <a:rPr lang="en-GB" sz="1900" dirty="0" smtClean="0">
                <a:latin typeface="+mn-lt"/>
              </a:rPr>
              <a:t>‘Mythic archetypes’ of illness narrative:</a:t>
            </a:r>
            <a:br>
              <a:rPr lang="en-GB" sz="1900" dirty="0" smtClean="0">
                <a:latin typeface="+mn-lt"/>
              </a:rPr>
            </a:br>
            <a:r>
              <a:rPr lang="en-GB" sz="1900" dirty="0" smtClean="0">
                <a:latin typeface="+mn-lt"/>
              </a:rPr>
              <a:t/>
            </a:r>
            <a:br>
              <a:rPr lang="en-GB" sz="1900" dirty="0" smtClean="0">
                <a:latin typeface="+mn-lt"/>
              </a:rPr>
            </a:br>
            <a:r>
              <a:rPr lang="en-GB" sz="1900" dirty="0" smtClean="0">
                <a:latin typeface="+mn-lt"/>
              </a:rPr>
              <a:t>- death and rebirth</a:t>
            </a:r>
            <a:br>
              <a:rPr lang="en-GB" sz="1900" dirty="0" smtClean="0">
                <a:latin typeface="+mn-lt"/>
              </a:rPr>
            </a:br>
            <a:r>
              <a:rPr lang="en-GB" sz="1900" dirty="0" smtClean="0">
                <a:latin typeface="+mn-lt"/>
              </a:rPr>
              <a:t>- battle or struggle</a:t>
            </a:r>
            <a:br>
              <a:rPr lang="en-GB" sz="1900" dirty="0" smtClean="0">
                <a:latin typeface="+mn-lt"/>
              </a:rPr>
            </a:br>
            <a:r>
              <a:rPr lang="en-GB" sz="1900" dirty="0" smtClean="0">
                <a:latin typeface="+mn-lt"/>
              </a:rPr>
              <a:t>- the journey</a:t>
            </a:r>
            <a:br>
              <a:rPr lang="en-GB" sz="1900" dirty="0" smtClean="0">
                <a:latin typeface="+mn-lt"/>
              </a:rPr>
            </a:br>
            <a:r>
              <a:rPr lang="en-GB" sz="1900" dirty="0" smtClean="0">
                <a:latin typeface="+mn-lt"/>
              </a:rPr>
              <a:t/>
            </a:r>
            <a:br>
              <a:rPr lang="en-GB" sz="1900" dirty="0" smtClean="0">
                <a:latin typeface="+mn-lt"/>
              </a:rPr>
            </a:br>
            <a:r>
              <a:rPr lang="en-GB" sz="1900" b="1" dirty="0" smtClean="0">
                <a:latin typeface="+mn-lt"/>
              </a:rPr>
              <a:t>Arthur Frank (</a:t>
            </a:r>
            <a:r>
              <a:rPr lang="en-GB" sz="1900" b="1" i="1" dirty="0" smtClean="0">
                <a:latin typeface="+mn-lt"/>
              </a:rPr>
              <a:t>The Wounded Storyteller</a:t>
            </a:r>
            <a:r>
              <a:rPr lang="en-GB" sz="1900" b="1" dirty="0" smtClean="0">
                <a:latin typeface="+mn-lt"/>
              </a:rPr>
              <a:t>)</a:t>
            </a:r>
            <a:r>
              <a:rPr lang="en-GB" sz="1900" b="1" i="1" dirty="0" smtClean="0">
                <a:latin typeface="+mn-lt"/>
              </a:rPr>
              <a:t/>
            </a:r>
            <a:br>
              <a:rPr lang="en-GB" sz="1900" b="1" i="1" dirty="0" smtClean="0">
                <a:latin typeface="+mn-lt"/>
              </a:rPr>
            </a:br>
            <a:r>
              <a:rPr lang="en-GB" sz="1900" dirty="0" smtClean="0">
                <a:latin typeface="+mn-lt"/>
              </a:rPr>
              <a:t/>
            </a:r>
            <a:br>
              <a:rPr lang="en-GB" sz="1900" dirty="0" smtClean="0">
                <a:latin typeface="+mn-lt"/>
              </a:rPr>
            </a:br>
            <a:r>
              <a:rPr lang="en-GB" sz="1900" dirty="0" smtClean="0">
                <a:latin typeface="+mn-lt"/>
              </a:rPr>
              <a:t>- the restitution narrative</a:t>
            </a:r>
            <a:br>
              <a:rPr lang="en-GB" sz="1900" dirty="0" smtClean="0">
                <a:latin typeface="+mn-lt"/>
              </a:rPr>
            </a:br>
            <a:r>
              <a:rPr lang="en-GB" sz="1900" dirty="0" smtClean="0">
                <a:latin typeface="+mn-lt"/>
              </a:rPr>
              <a:t>- the chaos narrative</a:t>
            </a:r>
            <a:br>
              <a:rPr lang="en-GB" sz="1900" dirty="0" smtClean="0">
                <a:latin typeface="+mn-lt"/>
              </a:rPr>
            </a:br>
            <a:r>
              <a:rPr lang="en-GB" sz="1900" dirty="0" smtClean="0">
                <a:latin typeface="+mn-lt"/>
              </a:rPr>
              <a:t>- the quest narrative</a:t>
            </a:r>
            <a:r>
              <a:rPr lang="en-GB" sz="1800" dirty="0" smtClean="0">
                <a:latin typeface="+mn-lt"/>
              </a:rPr>
              <a:t/>
            </a:r>
            <a:br>
              <a:rPr lang="en-GB" sz="1800" dirty="0" smtClean="0">
                <a:latin typeface="+mn-lt"/>
              </a:rPr>
            </a:br>
            <a:endParaRPr lang="en-GB" sz="1800"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087"/>
          </a:xfrm>
        </p:spPr>
        <p:txBody>
          <a:bodyPr rtlCol="0">
            <a:normAutofit fontScale="90000"/>
          </a:bodyPr>
          <a:lstStyle/>
          <a:p>
            <a:pPr algn="l" fontAlgn="auto">
              <a:spcAft>
                <a:spcPts val="0"/>
              </a:spcAft>
              <a:defRPr/>
            </a:pPr>
            <a:r>
              <a:rPr lang="en-GB" sz="2000" dirty="0" smtClean="0"/>
              <a:t/>
            </a:r>
            <a:br>
              <a:rPr lang="en-GB" sz="2000" dirty="0" smtClean="0"/>
            </a:br>
            <a:r>
              <a:rPr lang="en-GB" sz="2000" dirty="0" smtClean="0"/>
              <a:t>	A very good common place counsel is Self Identity to bid our own hearts not to forget our own selves &amp; always to keep self in the first place lest all the world who always keeps us behind it should forget us all together – forget not thyself &amp; the world will not forget thee – forget thyself &amp; the world will willingly forget thee till thou art nothing but a living-dead man dwelling among shadows &amp; falsehood. […]</a:t>
            </a:r>
            <a:br>
              <a:rPr lang="en-GB" sz="2000" dirty="0" smtClean="0"/>
            </a:br>
            <a:r>
              <a:rPr lang="en-GB" sz="2000" dirty="0" smtClean="0"/>
              <a:t>	</a:t>
            </a:r>
            <a:br>
              <a:rPr lang="en-GB" sz="2000" dirty="0" smtClean="0"/>
            </a:br>
            <a:r>
              <a:rPr lang="en-GB" sz="2000" dirty="0" smtClean="0"/>
              <a:t>	Self Identity is one of the finest principles in </a:t>
            </a:r>
            <a:r>
              <a:rPr lang="en-GB" sz="2000" dirty="0" err="1" smtClean="0"/>
              <a:t>everybodys</a:t>
            </a:r>
            <a:r>
              <a:rPr lang="en-GB" sz="2000" dirty="0" smtClean="0"/>
              <a:t> life and fills up the outline of honest truth in the decision of character – a man who denies himself must be either a madman or a coward </a:t>
            </a:r>
            <a:br>
              <a:rPr lang="en-GB" sz="2000" dirty="0" smtClean="0"/>
            </a:br>
            <a:r>
              <a:rPr lang="en-GB" sz="2000" dirty="0" smtClean="0"/>
              <a:t>	</a:t>
            </a:r>
            <a:br>
              <a:rPr lang="en-GB" sz="2000" dirty="0" smtClean="0"/>
            </a:br>
            <a:r>
              <a:rPr lang="en-GB" sz="2000" dirty="0" smtClean="0"/>
              <a:t>	I am often  troubled at times to know that should the world have the impudence not to know me but willingly forget me </a:t>
            </a:r>
            <a:r>
              <a:rPr lang="en-GB" sz="2000" dirty="0" err="1" smtClean="0"/>
              <a:t>wether</a:t>
            </a:r>
            <a:r>
              <a:rPr lang="en-GB" sz="2000" dirty="0" smtClean="0"/>
              <a:t> any single individual would be honest enough to know me – such people would be </a:t>
            </a:r>
            <a:r>
              <a:rPr lang="en-GB" sz="2000" dirty="0" err="1" smtClean="0"/>
              <a:t>usefull</a:t>
            </a:r>
            <a:r>
              <a:rPr lang="en-GB" sz="2000" dirty="0" smtClean="0"/>
              <a:t> as the knocker to a door or the bell of a </a:t>
            </a:r>
            <a:r>
              <a:rPr lang="en-GB" sz="2000" dirty="0" err="1" smtClean="0"/>
              <a:t>cryer</a:t>
            </a:r>
            <a:r>
              <a:rPr lang="en-GB" sz="2000" dirty="0" smtClean="0"/>
              <a:t> to own the dead alive or the lost found [...] surely every man has the liberty to know himself</a:t>
            </a:r>
            <a:br>
              <a:rPr lang="en-GB" sz="2000" dirty="0" smtClean="0"/>
            </a:br>
            <a:r>
              <a:rPr lang="en-GB" sz="2000" dirty="0" smtClean="0"/>
              <a:t/>
            </a:r>
            <a:br>
              <a:rPr lang="en-GB" sz="2000" dirty="0" smtClean="0"/>
            </a:br>
            <a:r>
              <a:rPr lang="en-GB" sz="1800" i="1" dirty="0" smtClean="0"/>
              <a:t>John Clare By Himself </a:t>
            </a:r>
            <a:r>
              <a:rPr lang="en-GB" sz="1800" dirty="0" smtClean="0"/>
              <a:t>(ed. Eric Robinson and David Powell; </a:t>
            </a:r>
            <a:r>
              <a:rPr lang="en-GB" sz="1800" dirty="0" err="1" smtClean="0"/>
              <a:t>Fyfield</a:t>
            </a:r>
            <a:r>
              <a:rPr lang="en-GB" sz="1800" dirty="0" smtClean="0"/>
              <a:t>, 1996) p. 271</a:t>
            </a:r>
            <a:br>
              <a:rPr lang="en-GB" sz="1800" dirty="0" smtClean="0"/>
            </a:br>
            <a:endParaRPr lang="en-GB"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344</TotalTime>
  <Words>450</Words>
  <Application>Microsoft Office PowerPoint</Application>
  <PresentationFormat>On-screen Show (4:3)</PresentationFormat>
  <Paragraphs>9</Paragraphs>
  <Slides>4</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4</vt:i4>
      </vt:variant>
    </vt:vector>
  </HeadingPairs>
  <TitlesOfParts>
    <vt:vector size="8" baseType="lpstr">
      <vt:lpstr>Calibri</vt:lpstr>
      <vt:lpstr>Arial</vt:lpstr>
      <vt:lpstr>Palatino Linotype</vt:lpstr>
      <vt:lpstr>Office Theme</vt:lpstr>
      <vt:lpstr>  International Health Humanities Conference  Madness and Literature   Panel 1 presentation, Friday 6th August 2010  Illness narrative and madness narratives: a historical perspective  </vt:lpstr>
      <vt:lpstr>Illness Narrative (contemporary)  Anne Hunsaker Hawkins, Reconstructing Illness: Studies in Pathography (1993) Arthur Frank, The Wounded Storyteller (1995) Howard Brody, Stories of Sickness (2003) Arthur Kleinman, The Illness Narratives: Suffering, Healing and the Human Condition (1988) G. Thomas Couser, Recovering Bodies: Illness, Disability, and Life-writing (1997) C. Mattingly &amp; L. C. Garo, Narrative and the Cultural Construction of Illness and Healing (2000) Rita Charon, Narrative Medicine (2006) John Wiltshire, ‘Biography, Pathography, and the Recovery of Meaning’, Cambridge Quarterly, 29 (2000) 409-22  Madness Narratives (historical)  B. Kaplan, The Inner World of Mental Illness: First Person Accounts of What it was Like (1964) Dale Peterson, A Mad People's History of Madness (1982)  Roy Porter, A Social History of Madness: Stories of the Insane  (1987)  Allan Ingram, Voices of Madness: Four Pamphlets  1683-1796 (1997) J. L. Geller &amp; M. Harris, Women of the Asylum. Voices From Behind the Walls, 1840-1945 (1994) A. Beveridge &amp; K. Webb, Asylum Writings in Nineteenth-Century Britain (tbc)  Gail Hornstein, Bibliography of First-Person Narratives of Madness in English (3rd edition) at &lt;http://www.mtholyoke.edu/acad/assets/Academics/Hornstein_Bibliography&gt;</vt:lpstr>
      <vt:lpstr>Anne Hawkins (Reconstructing Illness)  Characteristics of illness narrative:  - testimony to suffering - anger and protest at established medical authority and theory - promotion of alternative methods of treatment  ‘Mythic archetypes’ of illness narrative:  - death and rebirth - battle or struggle - the journey  Arthur Frank (The Wounded Storyteller)  - the restitution narrative - the chaos narrative - the quest narrative </vt:lpstr>
      <vt:lpstr>  A very good common place counsel is Self Identity to bid our own hearts not to forget our own selves &amp; always to keep self in the first place lest all the world who always keeps us behind it should forget us all together – forget not thyself &amp; the world will not forget thee – forget thyself &amp; the world will willingly forget thee till thou art nothing but a living-dead man dwelling among shadows &amp; falsehood. […]    Self Identity is one of the finest principles in everybodys life and fills up the outline of honest truth in the decision of character – a man who denies himself must be either a madman or a coward     I am often  troubled at times to know that should the world have the impudence not to know me but willingly forget me wether any single individual would be honest enough to know me – such people would be usefull as the knocker to a door or the bell of a cryer to own the dead alive or the lost found [...] surely every man has the liberty to know himself  John Clare By Himself (ed. Eric Robinson and David Powell; Fyfield, 1996) p. 271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Health Humanities Conference  Madness and Literature   Panel 1 presentation, Friday 6th August 2010</dc:title>
  <dc:creator>James Whitehead</dc:creator>
  <cp:lastModifiedBy>karen.sugars</cp:lastModifiedBy>
  <cp:revision>20</cp:revision>
  <dcterms:created xsi:type="dcterms:W3CDTF">2010-08-03T16:13:48Z</dcterms:created>
  <dcterms:modified xsi:type="dcterms:W3CDTF">2010-08-17T15:15:05Z</dcterms:modified>
</cp:coreProperties>
</file>