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6" r:id="rId2"/>
    <p:sldId id="257" r:id="rId3"/>
    <p:sldId id="258" r:id="rId4"/>
    <p:sldId id="259" r:id="rId5"/>
    <p:sldId id="283" r:id="rId6"/>
    <p:sldId id="292" r:id="rId7"/>
    <p:sldId id="261" r:id="rId8"/>
    <p:sldId id="280" r:id="rId9"/>
    <p:sldId id="266" r:id="rId10"/>
    <p:sldId id="262" r:id="rId11"/>
    <p:sldId id="260" r:id="rId12"/>
    <p:sldId id="263" r:id="rId13"/>
    <p:sldId id="265" r:id="rId14"/>
    <p:sldId id="278" r:id="rId15"/>
    <p:sldId id="276" r:id="rId16"/>
    <p:sldId id="277" r:id="rId17"/>
    <p:sldId id="268" r:id="rId18"/>
    <p:sldId id="279" r:id="rId19"/>
    <p:sldId id="271" r:id="rId20"/>
    <p:sldId id="275" r:id="rId21"/>
    <p:sldId id="264" r:id="rId22"/>
    <p:sldId id="290" r:id="rId23"/>
    <p:sldId id="284" r:id="rId24"/>
    <p:sldId id="285" r:id="rId25"/>
    <p:sldId id="286" r:id="rId26"/>
    <p:sldId id="287" r:id="rId27"/>
    <p:sldId id="267" r:id="rId28"/>
    <p:sldId id="291" r:id="rId29"/>
    <p:sldId id="270" r:id="rId3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118ABB6-46DC-412B-B717-DBCED5C87C7B}" type="datetimeFigureOut">
              <a:rPr lang="en-US"/>
              <a:pPr>
                <a:defRPr/>
              </a:pPr>
              <a:t>8/11/2010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75A49FE-0D6F-4BC0-A953-D728A5826D6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marL="0" lvl="1">
              <a:spcBef>
                <a:spcPct val="0"/>
              </a:spcBef>
            </a:pPr>
            <a:r>
              <a:rPr lang="en-US" i="1" smtClean="0">
                <a:latin typeface="Arial" charset="0"/>
                <a:cs typeface="Arial" charset="0"/>
              </a:rPr>
              <a:t>Musica Humana</a:t>
            </a:r>
            <a:r>
              <a:rPr lang="en-US" smtClean="0">
                <a:latin typeface="Arial" charset="0"/>
                <a:cs typeface="Arial" charset="0"/>
              </a:rPr>
              <a:t> is deeper, human manifestation of music, from humanistic perspective. </a:t>
            </a:r>
            <a:r>
              <a:rPr lang="en-US" i="1" smtClean="0">
                <a:latin typeface="Arial" charset="0"/>
                <a:cs typeface="Arial" charset="0"/>
              </a:rPr>
              <a:t>MusicaInstrumentalis, or what we conventionally understand as “music,” </a:t>
            </a:r>
            <a:r>
              <a:rPr lang="en-US" smtClean="0">
                <a:latin typeface="Arial" charset="0"/>
                <a:cs typeface="Arial" charset="0"/>
              </a:rPr>
              <a:t>is actually an ideal, concrete, physical sound-based expression (analogy) of humana, but is </a:t>
            </a:r>
            <a:r>
              <a:rPr lang="en-US" u="sng" smtClean="0">
                <a:latin typeface="Arial" charset="0"/>
                <a:cs typeface="Arial" charset="0"/>
              </a:rPr>
              <a:t>not</a:t>
            </a:r>
            <a:r>
              <a:rPr lang="en-US" smtClean="0">
                <a:latin typeface="Arial" charset="0"/>
                <a:cs typeface="Arial" charset="0"/>
              </a:rPr>
              <a:t> itself the core of music. It is the harmony of the human body, mind, soul. Taken here as an understanding that supports music as being-together, aesthetically, in time, beyond the concrete sound form.</a:t>
            </a:r>
          </a:p>
          <a:p>
            <a:pPr marL="0" lvl="1">
              <a:spcBef>
                <a:spcPct val="0"/>
              </a:spcBef>
            </a:pPr>
            <a:endParaRPr lang="en-US" smtClean="0">
              <a:latin typeface="Arial" charset="0"/>
              <a:cs typeface="Arial" charset="0"/>
            </a:endParaRPr>
          </a:p>
          <a:p>
            <a:pPr marL="0" lvl="1">
              <a:spcBef>
                <a:spcPct val="0"/>
              </a:spcBef>
            </a:pPr>
            <a:r>
              <a:rPr lang="en-US" smtClean="0">
                <a:latin typeface="Arial" charset="0"/>
                <a:cs typeface="Arial" charset="0"/>
              </a:rPr>
              <a:t>By this definition, dance would count as a specific form/expression of music (spatial and temporal dimensions—in its concrete expression, like musicainstrumentalis, but with movement in place of sound)</a:t>
            </a:r>
          </a:p>
          <a:p>
            <a:pPr marL="0" lvl="1">
              <a:spcBef>
                <a:spcPct val="0"/>
              </a:spcBef>
            </a:pPr>
            <a:endParaRPr lang="en-US" smtClean="0">
              <a:latin typeface="Arial" charset="0"/>
              <a:cs typeface="Arial" charset="0"/>
            </a:endParaRPr>
          </a:p>
          <a:p>
            <a:pPr>
              <a:spcBef>
                <a:spcPct val="0"/>
              </a:spcBef>
            </a:pPr>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34236E-B87A-45EF-AEFD-C585C7E3E337}" type="slidenum">
              <a:rPr lang="en-US"/>
              <a:pPr fontAlgn="base">
                <a:spcBef>
                  <a:spcPct val="0"/>
                </a:spcBef>
                <a:spcAft>
                  <a:spcPct val="0"/>
                </a:spcAft>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marL="0" lvl="2">
              <a:spcBef>
                <a:spcPct val="0"/>
              </a:spcBef>
            </a:pPr>
            <a:r>
              <a:rPr lang="en-US" smtClean="0">
                <a:latin typeface="Arial" charset="0"/>
                <a:cs typeface="Arial" charset="0"/>
              </a:rPr>
              <a:t>Segments and Elements relate to the whole, through time…it refers to past and future as it unfolds—cannot be treated in isolated moments…The music is “located” in its wholeness—cannot be dissected without it ceasing to be what it really is</a:t>
            </a:r>
          </a:p>
          <a:p>
            <a:pPr marL="0" lvl="2">
              <a:spcBef>
                <a:spcPct val="0"/>
              </a:spcBef>
            </a:pPr>
            <a:endParaRPr lang="en-US" smtClean="0">
              <a:latin typeface="Arial" charset="0"/>
              <a:cs typeface="Arial" charset="0"/>
            </a:endParaRPr>
          </a:p>
          <a:p>
            <a:pPr marL="0" lvl="2">
              <a:spcBef>
                <a:spcPct val="0"/>
              </a:spcBef>
            </a:pPr>
            <a:r>
              <a:rPr lang="en-US" smtClean="0">
                <a:latin typeface="Arial" charset="0"/>
                <a:cs typeface="Arial" charset="0"/>
              </a:rPr>
              <a:t>Musica Humana not bound to a physical sound form</a:t>
            </a:r>
          </a:p>
          <a:p>
            <a:pPr marL="0" lvl="2">
              <a:spcBef>
                <a:spcPct val="0"/>
              </a:spcBef>
            </a:pPr>
            <a:endParaRPr lang="en-US" smtClean="0">
              <a:latin typeface="Arial" charset="0"/>
              <a:cs typeface="Arial" charset="0"/>
            </a:endParaRPr>
          </a:p>
          <a:p>
            <a:pPr marL="0" lvl="2">
              <a:spcBef>
                <a:spcPct val="0"/>
              </a:spcBef>
            </a:pPr>
            <a:r>
              <a:rPr lang="en-US" smtClean="0">
                <a:latin typeface="Arial" charset="0"/>
                <a:cs typeface="Arial" charset="0"/>
              </a:rPr>
              <a:t>Consider Silence; hearing sound AS music; hearing “music” as sound object….Can MOZART NOT BE MUSIC? Well, if not in context of being with then is like being heard by a CAT (or any non-human)!</a:t>
            </a:r>
          </a:p>
          <a:p>
            <a:pPr marL="0" lvl="2">
              <a:spcBef>
                <a:spcPct val="0"/>
              </a:spcBef>
            </a:pPr>
            <a:endParaRPr lang="en-US" smtClean="0">
              <a:latin typeface="Arial" charset="0"/>
              <a:cs typeface="Arial" charset="0"/>
            </a:endParaRPr>
          </a:p>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2E0298-C90A-434F-BABE-E68E5C8EBE52}" type="slidenum">
              <a:rPr lang="en-US"/>
              <a:pPr fontAlgn="base">
                <a:spcBef>
                  <a:spcPct val="0"/>
                </a:spcBef>
                <a:spcAft>
                  <a:spcPct val="0"/>
                </a:spcAft>
              </a:pPr>
              <a:t>15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marL="0" lvl="1">
              <a:spcBef>
                <a:spcPct val="0"/>
              </a:spcBef>
            </a:pPr>
            <a:r>
              <a:rPr lang="en-US" smtClean="0">
                <a:latin typeface="Arial" charset="0"/>
                <a:cs typeface="Arial" charset="0"/>
              </a:rPr>
              <a:t>Person with 0 IQ in vegetative state is no more like the cat than any person—any person may treat the music as sound object, but if in context of being together, and if it is the </a:t>
            </a:r>
            <a:r>
              <a:rPr lang="en-US" i="1" smtClean="0">
                <a:latin typeface="Arial" charset="0"/>
                <a:cs typeface="Arial" charset="0"/>
              </a:rPr>
              <a:t>individual and collective meaning </a:t>
            </a:r>
            <a:r>
              <a:rPr lang="en-US" smtClean="0">
                <a:latin typeface="Arial" charset="0"/>
                <a:cs typeface="Arial" charset="0"/>
              </a:rPr>
              <a:t>of a person that makes her/him a person, then the music is music!!!</a:t>
            </a:r>
          </a:p>
          <a:p>
            <a:pPr>
              <a:spcBef>
                <a:spcPct val="0"/>
              </a:spcBef>
            </a:pPr>
            <a:endParaRPr lang="en-US"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4BF486-FD46-4BCB-A048-AA61499095CB}" type="slidenum">
              <a:rPr lang="en-US"/>
              <a:pPr fontAlgn="base">
                <a:spcBef>
                  <a:spcPct val="0"/>
                </a:spcBef>
                <a:spcAft>
                  <a:spcPct val="0"/>
                </a:spcAft>
              </a:pPr>
              <a:t>16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i="1" smtClean="0">
                <a:latin typeface="Arial" charset="0"/>
                <a:cs typeface="Arial" charset="0"/>
              </a:rPr>
              <a:t>“</a:t>
            </a:r>
            <a:r>
              <a:rPr lang="en-US" smtClean="0">
                <a:latin typeface="Arial" charset="0"/>
                <a:cs typeface="Arial" charset="0"/>
              </a:rPr>
              <a:t>MUSICAL THERAPY” IS NOT Really SUCH AN INSULT afterall: Music therapist's expertise is to do therapy musically (with musicainstrumentalis as expression of music humana), not to manipulate music for therapy</a:t>
            </a:r>
          </a:p>
          <a:p>
            <a:pPr>
              <a:spcBef>
                <a:spcPct val="0"/>
              </a:spcBef>
            </a:pPr>
            <a:endParaRPr lang="en-US" i="1" smtClean="0">
              <a:latin typeface="Arial" charset="0"/>
              <a:cs typeface="Arial" charset="0"/>
            </a:endParaRPr>
          </a:p>
          <a:p>
            <a:pPr>
              <a:spcBef>
                <a:spcPct val="0"/>
              </a:spcBef>
            </a:pPr>
            <a:r>
              <a:rPr lang="en-US" smtClean="0">
                <a:latin typeface="Arial" charset="0"/>
                <a:cs typeface="Arial" charset="0"/>
              </a:rPr>
              <a:t>Even the "thing" that the client feels proud of accomplishing is not really a thing, from this perspective. The object is only meaningful because, through this, the client is proud of finding a new way of being-with. Moreover, the entire process of helping the client to create that "object" is a creative process, and can be considered "musical.” </a:t>
            </a:r>
            <a:endParaRPr lang="en-US" i="1" smtClean="0">
              <a:latin typeface="Arial" charset="0"/>
              <a:cs typeface="Arial" charset="0"/>
            </a:endParaRPr>
          </a:p>
          <a:p>
            <a:pPr>
              <a:spcBef>
                <a:spcPct val="0"/>
              </a:spcBef>
            </a:pPr>
            <a:endParaRPr lang="en-US"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FADBA8-80CF-48A8-829F-6C47BC6E136B}" type="slidenum">
              <a:rPr lang="en-US"/>
              <a:pPr fontAlgn="base">
                <a:spcBef>
                  <a:spcPct val="0"/>
                </a:spcBef>
                <a:spcAft>
                  <a:spcPct val="0"/>
                </a:spcAft>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3ED65FF-9BB5-4867-A683-AD18D08EF532}" type="datetimeFigureOut">
              <a:rPr lang="en-US"/>
              <a:pPr>
                <a:defRPr/>
              </a:pPr>
              <a:t>8/11/2010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9CE5B1-0D6F-4EE0-9958-53512F7669B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CB8BE95-3DE4-4F44-A98D-A7CC6FF19C04}" type="datetimeFigureOut">
              <a:rPr lang="en-US"/>
              <a:pPr>
                <a:defRPr/>
              </a:pPr>
              <a:t>8/11/2010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690CBE-E67D-4439-945D-1633E34116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849F857-5595-42B3-AEB5-7897D91D2065}" type="datetimeFigureOut">
              <a:rPr lang="en-US"/>
              <a:pPr>
                <a:defRPr/>
              </a:pPr>
              <a:t>8/11/2010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D83A28-33D8-4D0C-A590-259B1B2557D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F47955-2207-4729-BEF2-DBD5F14969E3}" type="datetimeFigureOut">
              <a:rPr lang="en-US"/>
              <a:pPr>
                <a:defRPr/>
              </a:pPr>
              <a:t>8/11/2010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35D833-DC5E-4DA0-8372-B52A0717B71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39FFBEE-4624-4656-8554-B6C2E41C1895}" type="datetimeFigureOut">
              <a:rPr lang="en-US"/>
              <a:pPr>
                <a:defRPr/>
              </a:pPr>
              <a:t>8/11/2010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762217-D610-4138-BD60-C0F1F897683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9AB697C-C9D5-44E2-A10A-981AB1D8713E}" type="datetimeFigureOut">
              <a:rPr lang="en-US"/>
              <a:pPr>
                <a:defRPr/>
              </a:pPr>
              <a:t>8/11/2010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184F3C-C439-45A7-B773-D4E5AC36545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E754A81-2422-437B-9D9A-61B5FD34044A}" type="datetimeFigureOut">
              <a:rPr lang="en-US"/>
              <a:pPr>
                <a:defRPr/>
              </a:pPr>
              <a:t>8/11/2010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EE4A9FA-C008-415B-B2FA-832AECC50A5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C36260F-6E9A-4FAA-ABC2-B08500008847}" type="datetimeFigureOut">
              <a:rPr lang="en-US"/>
              <a:pPr>
                <a:defRPr/>
              </a:pPr>
              <a:t>8/11/2010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C0607F5-DE5C-4561-9359-F9D4BFCC7E0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9C7959F-DE36-4B2B-8A72-0480ADA51EC8}" type="datetimeFigureOut">
              <a:rPr lang="en-US"/>
              <a:pPr>
                <a:defRPr/>
              </a:pPr>
              <a:t>8/11/2010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1169C71-C99E-40F0-B483-049A3A6648A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0C8E1E9-4EAA-4C76-BF18-354AED626AC8}" type="datetimeFigureOut">
              <a:rPr lang="en-US"/>
              <a:pPr>
                <a:defRPr/>
              </a:pPr>
              <a:t>8/11/2010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C1BCEBA-E8B2-476A-BD2A-9C23EC5C3E3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35E1357-85BA-40A4-9183-7C998E6DFDEF}" type="datetimeFigureOut">
              <a:rPr lang="en-US"/>
              <a:pPr>
                <a:defRPr/>
              </a:pPr>
              <a:t>8/11/2010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27CD80-E8C2-4B26-B9D2-9D09D984945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E9A7965-01DD-49CB-B83B-DBDB413B7152}" type="datetimeFigureOut">
              <a:rPr lang="en-US"/>
              <a:pPr>
                <a:defRPr/>
              </a:pPr>
              <a:t>8/11/2010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ABC8679-38B4-4471-9D6E-1D7ADBF28D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685800" y="457200"/>
            <a:ext cx="7772400" cy="1470025"/>
          </a:xfrm>
        </p:spPr>
        <p:txBody>
          <a:bodyPr/>
          <a:lstStyle/>
          <a:p>
            <a:r>
              <a:rPr lang="en-US" sz="3200" smtClean="0"/>
              <a:t>A Humanistic Perspective on the Discourse of Evidence-Based Practice in the Mental Health Literature: </a:t>
            </a:r>
            <a:br>
              <a:rPr lang="en-US" sz="3200" smtClean="0"/>
            </a:br>
            <a:r>
              <a:rPr lang="en-US" sz="3200" i="1" smtClean="0"/>
              <a:t>The Case of Psychiatric Music Therapy </a:t>
            </a:r>
          </a:p>
        </p:txBody>
      </p:sp>
      <p:sp>
        <p:nvSpPr>
          <p:cNvPr id="3" name="Subtitle 2"/>
          <p:cNvSpPr>
            <a:spLocks noGrp="1"/>
          </p:cNvSpPr>
          <p:nvPr>
            <p:ph type="subTitle" idx="1"/>
          </p:nvPr>
        </p:nvSpPr>
        <p:spPr>
          <a:xfrm>
            <a:off x="457200" y="5105400"/>
            <a:ext cx="8458200" cy="1752600"/>
          </a:xfrm>
        </p:spPr>
        <p:txBody>
          <a:bodyPr rtlCol="0">
            <a:normAutofit/>
          </a:bodyPr>
          <a:lstStyle/>
          <a:p>
            <a:pPr fontAlgn="auto">
              <a:spcAft>
                <a:spcPts val="0"/>
              </a:spcAft>
              <a:buFont typeface="Arial"/>
              <a:buNone/>
              <a:defRPr/>
            </a:pPr>
            <a:endParaRPr lang="en-US" dirty="0" smtClean="0">
              <a:solidFill>
                <a:schemeClr val="tx1"/>
              </a:solidFill>
              <a:latin typeface="+mj-lt"/>
            </a:endParaRPr>
          </a:p>
          <a:p>
            <a:pPr fontAlgn="auto">
              <a:spcAft>
                <a:spcPts val="0"/>
              </a:spcAft>
              <a:buFont typeface="Arial"/>
              <a:buNone/>
              <a:defRPr/>
            </a:pPr>
            <a:endParaRPr lang="en-US" sz="2800" dirty="0" smtClean="0">
              <a:solidFill>
                <a:schemeClr val="tx1"/>
              </a:solidFill>
              <a:latin typeface="Tahoma"/>
              <a:cs typeface="Tahoma"/>
            </a:endParaRPr>
          </a:p>
          <a:p>
            <a:pPr fontAlgn="auto">
              <a:spcAft>
                <a:spcPts val="0"/>
              </a:spcAft>
              <a:buFont typeface="Arial"/>
              <a:buNone/>
              <a:defRPr/>
            </a:pPr>
            <a:r>
              <a:rPr lang="en-US" sz="2800" dirty="0" smtClean="0">
                <a:solidFill>
                  <a:schemeClr val="tx1"/>
                </a:solidFill>
                <a:latin typeface="Tahoma"/>
                <a:cs typeface="Tahoma"/>
              </a:rPr>
              <a:t>Brian Abrams, Ph.D., MT-BC, LPC, LCAT, FAMI</a:t>
            </a:r>
            <a:endParaRPr lang="en-US" sz="2800" dirty="0">
              <a:solidFill>
                <a:schemeClr val="tx1"/>
              </a:solidFill>
              <a:latin typeface="Tahoma"/>
              <a:cs typeface="Tahoma"/>
            </a:endParaRPr>
          </a:p>
        </p:txBody>
      </p:sp>
      <p:pic>
        <p:nvPicPr>
          <p:cNvPr id="14339" name="Picture 3" descr="HH Design.jpg"/>
          <p:cNvPicPr>
            <a:picLocks noChangeAspect="1"/>
          </p:cNvPicPr>
          <p:nvPr/>
        </p:nvPicPr>
        <p:blipFill>
          <a:blip r:embed="rId2"/>
          <a:srcRect/>
          <a:stretch>
            <a:fillRect/>
          </a:stretch>
        </p:blipFill>
        <p:spPr bwMode="auto">
          <a:xfrm>
            <a:off x="1600200" y="2590800"/>
            <a:ext cx="6096000" cy="3330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latin typeface="Tahoma" pitchFamily="34" charset="0"/>
                <a:cs typeface="Tahoma" pitchFamily="34" charset="0"/>
              </a:rPr>
              <a:t>Principles of Humanism</a:t>
            </a:r>
          </a:p>
        </p:txBody>
      </p:sp>
      <p:sp>
        <p:nvSpPr>
          <p:cNvPr id="23554" name="Content Placeholder 2"/>
          <p:cNvSpPr>
            <a:spLocks noGrp="1"/>
          </p:cNvSpPr>
          <p:nvPr>
            <p:ph idx="1"/>
          </p:nvPr>
        </p:nvSpPr>
        <p:spPr/>
        <p:txBody>
          <a:bodyPr/>
          <a:lstStyle/>
          <a:p>
            <a:r>
              <a:rPr lang="en-US" smtClean="0">
                <a:latin typeface="Tahoma" pitchFamily="34" charset="0"/>
                <a:cs typeface="Tahoma" pitchFamily="34" charset="0"/>
              </a:rPr>
              <a:t>Relationship</a:t>
            </a:r>
          </a:p>
          <a:p>
            <a:pPr lvl="1"/>
            <a:r>
              <a:rPr lang="en-US" smtClean="0">
                <a:latin typeface="Tahoma" pitchFamily="34" charset="0"/>
                <a:cs typeface="Tahoma" pitchFamily="34" charset="0"/>
              </a:rPr>
              <a:t>Being Together (Da-Sein = Mit-Sein, Heidegger)</a:t>
            </a:r>
          </a:p>
          <a:p>
            <a:pPr lvl="1"/>
            <a:r>
              <a:rPr lang="en-US" smtClean="0">
                <a:latin typeface="Tahoma" pitchFamily="34" charset="0"/>
                <a:cs typeface="Tahoma" pitchFamily="34" charset="0"/>
              </a:rPr>
              <a:t>Being a person means to exists in relation—not merely having a body, or psychological contents. Persons are the individual and collective </a:t>
            </a:r>
            <a:r>
              <a:rPr lang="en-US" i="1" smtClean="0">
                <a:latin typeface="Tahoma" pitchFamily="34" charset="0"/>
                <a:cs typeface="Tahoma" pitchFamily="34" charset="0"/>
              </a:rPr>
              <a:t>meaning </a:t>
            </a:r>
            <a:r>
              <a:rPr lang="en-US" smtClean="0">
                <a:latin typeface="Tahoma" pitchFamily="34" charset="0"/>
                <a:cs typeface="Tahoma" pitchFamily="34" charset="0"/>
              </a:rPr>
              <a:t>of a person</a:t>
            </a:r>
          </a:p>
          <a:p>
            <a:pPr lvl="2"/>
            <a:r>
              <a:rPr lang="en-US" smtClean="0">
                <a:latin typeface="Tahoma" pitchFamily="34" charset="0"/>
                <a:cs typeface="Tahoma" pitchFamily="34" charset="0"/>
              </a:rPr>
              <a:t>Memorials are for the bereaved,                            by being for the deceased’s                           meaning-in-relation</a:t>
            </a:r>
          </a:p>
          <a:p>
            <a:pPr lvl="1"/>
            <a:endParaRPr lang="en-US" smtClean="0"/>
          </a:p>
        </p:txBody>
      </p:sp>
      <p:pic>
        <p:nvPicPr>
          <p:cNvPr id="23555" name="Picture 3" descr="220px-Grab_Heidegger.JPG.jpeg"/>
          <p:cNvPicPr>
            <a:picLocks noChangeAspect="1"/>
          </p:cNvPicPr>
          <p:nvPr/>
        </p:nvPicPr>
        <p:blipFill>
          <a:blip r:embed="rId2"/>
          <a:srcRect/>
          <a:stretch>
            <a:fillRect/>
          </a:stretch>
        </p:blipFill>
        <p:spPr bwMode="auto">
          <a:xfrm>
            <a:off x="7162800" y="4495800"/>
            <a:ext cx="1676400" cy="223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rtlCol="0">
            <a:normAutofit fontScale="90000"/>
          </a:bodyPr>
          <a:lstStyle/>
          <a:p>
            <a:pPr fontAlgn="auto">
              <a:spcAft>
                <a:spcPts val="0"/>
              </a:spcAft>
              <a:defRPr/>
            </a:pPr>
            <a:r>
              <a:rPr lang="en-US" dirty="0" smtClean="0">
                <a:latin typeface="Tahoma"/>
                <a:cs typeface="Tahoma"/>
              </a:rPr>
              <a:t>EBP from the Perspective of the Health Humanities, and Based on Principles of Humanism</a:t>
            </a:r>
            <a:endParaRPr lang="en-US" dirty="0">
              <a:latin typeface="Tahoma"/>
              <a:cs typeface="Tahoma"/>
            </a:endParaRPr>
          </a:p>
        </p:txBody>
      </p:sp>
      <p:sp>
        <p:nvSpPr>
          <p:cNvPr id="24578" name="Content Placeholder 2"/>
          <p:cNvSpPr>
            <a:spLocks noGrp="1"/>
          </p:cNvSpPr>
          <p:nvPr>
            <p:ph idx="1"/>
          </p:nvPr>
        </p:nvSpPr>
        <p:spPr>
          <a:xfrm>
            <a:off x="457200" y="2514600"/>
            <a:ext cx="8229600" cy="4525963"/>
          </a:xfrm>
        </p:spPr>
        <p:txBody>
          <a:bodyPr/>
          <a:lstStyle/>
          <a:p>
            <a:pPr>
              <a:buFont typeface="Arial" charset="0"/>
              <a:buNone/>
            </a:pPr>
            <a:endParaRPr lang="en-US" i="1" smtClean="0">
              <a:latin typeface="Arial" charset="0"/>
            </a:endParaRPr>
          </a:p>
          <a:p>
            <a:pPr>
              <a:buFont typeface="Arial" charset="0"/>
              <a:buNone/>
            </a:pPr>
            <a:r>
              <a:rPr lang="en-US" sz="4000" i="1" smtClean="0">
                <a:latin typeface="Tahoma" pitchFamily="34" charset="0"/>
                <a:cs typeface="Tahoma" pitchFamily="34" charset="0"/>
              </a:rPr>
              <a:t>When participants work together through the humanities to promote health, guided by grounds sufficient to help ensure that the work is valuable</a:t>
            </a:r>
            <a:endParaRPr lang="en-US" sz="400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latin typeface="Tahoma"/>
                <a:cs typeface="Tahoma"/>
              </a:rPr>
              <a:t>Principles of Humanism</a:t>
            </a:r>
            <a:br>
              <a:rPr lang="en-US" dirty="0" smtClean="0">
                <a:latin typeface="Tahoma"/>
                <a:cs typeface="Tahoma"/>
              </a:rPr>
            </a:br>
            <a:r>
              <a:rPr lang="en-US" dirty="0" smtClean="0">
                <a:latin typeface="Tahoma"/>
                <a:cs typeface="Tahoma"/>
              </a:rPr>
              <a:t>Applied to Art</a:t>
            </a:r>
            <a:endParaRPr lang="en-US" dirty="0">
              <a:latin typeface="Tahoma"/>
              <a:cs typeface="Tahoma"/>
            </a:endParaRPr>
          </a:p>
        </p:txBody>
      </p:sp>
      <p:sp>
        <p:nvSpPr>
          <p:cNvPr id="3" name="Content Placeholder 2"/>
          <p:cNvSpPr>
            <a:spLocks noGrp="1"/>
          </p:cNvSpPr>
          <p:nvPr>
            <p:ph idx="1"/>
          </p:nvPr>
        </p:nvSpPr>
        <p:spPr>
          <a:xfrm>
            <a:off x="457200" y="1828800"/>
            <a:ext cx="8229600" cy="4525963"/>
          </a:xfrm>
        </p:spPr>
        <p:txBody>
          <a:bodyPr rtlCol="0">
            <a:normAutofit fontScale="92500" lnSpcReduction="10000"/>
          </a:bodyPr>
          <a:lstStyle/>
          <a:p>
            <a:pPr fontAlgn="auto">
              <a:spcAft>
                <a:spcPts val="0"/>
              </a:spcAft>
              <a:buFont typeface="Arial"/>
              <a:buChar char="•"/>
              <a:defRPr/>
            </a:pPr>
            <a:r>
              <a:rPr lang="en-US" dirty="0" smtClean="0">
                <a:latin typeface="Tahoma"/>
                <a:cs typeface="Tahoma"/>
              </a:rPr>
              <a:t>Way of being-together, aesthetically</a:t>
            </a:r>
          </a:p>
          <a:p>
            <a:pPr lvl="1" fontAlgn="auto">
              <a:spcAft>
                <a:spcPts val="0"/>
              </a:spcAft>
              <a:buFont typeface="Arial"/>
              <a:buChar char="–"/>
              <a:defRPr/>
            </a:pPr>
            <a:r>
              <a:rPr lang="en-US" dirty="0" smtClean="0">
                <a:latin typeface="Tahoma"/>
                <a:cs typeface="Tahoma"/>
              </a:rPr>
              <a:t>standing in relationship to the beautiful</a:t>
            </a:r>
          </a:p>
          <a:p>
            <a:pPr lvl="1" fontAlgn="auto">
              <a:spcAft>
                <a:spcPts val="0"/>
              </a:spcAft>
              <a:buFont typeface="Arial"/>
              <a:buChar char="–"/>
              <a:defRPr/>
            </a:pPr>
            <a:r>
              <a:rPr lang="en-US" dirty="0" smtClean="0">
                <a:latin typeface="Tahoma"/>
                <a:cs typeface="Tahoma"/>
              </a:rPr>
              <a:t>involving both creativity and imagination</a:t>
            </a:r>
          </a:p>
          <a:p>
            <a:pPr fontAlgn="auto">
              <a:spcAft>
                <a:spcPts val="0"/>
              </a:spcAft>
              <a:buFont typeface="Arial"/>
              <a:buChar char="•"/>
              <a:defRPr/>
            </a:pPr>
            <a:r>
              <a:rPr lang="en-US" dirty="0" smtClean="0">
                <a:latin typeface="Tahoma"/>
                <a:cs typeface="Tahoma"/>
              </a:rPr>
              <a:t>Holistic essence</a:t>
            </a:r>
          </a:p>
          <a:p>
            <a:pPr lvl="1" fontAlgn="auto">
              <a:spcAft>
                <a:spcPts val="0"/>
              </a:spcAft>
              <a:buFont typeface="Arial"/>
              <a:buChar char="–"/>
              <a:defRPr/>
            </a:pPr>
            <a:r>
              <a:rPr lang="en-US" dirty="0" smtClean="0">
                <a:latin typeface="Tahoma"/>
                <a:cs typeface="Tahoma"/>
              </a:rPr>
              <a:t>transcends its parts</a:t>
            </a:r>
          </a:p>
          <a:p>
            <a:pPr lvl="1" fontAlgn="auto">
              <a:spcAft>
                <a:spcPts val="0"/>
              </a:spcAft>
              <a:buFont typeface="Arial"/>
              <a:buChar char="–"/>
              <a:defRPr/>
            </a:pPr>
            <a:r>
              <a:rPr lang="en-US" dirty="0" smtClean="0">
                <a:latin typeface="Tahoma"/>
                <a:cs typeface="Tahoma"/>
              </a:rPr>
              <a:t>Transcends its medium</a:t>
            </a:r>
          </a:p>
          <a:p>
            <a:pPr fontAlgn="auto">
              <a:spcAft>
                <a:spcPts val="0"/>
              </a:spcAft>
              <a:buFont typeface="Arial"/>
              <a:buChar char="•"/>
              <a:defRPr/>
            </a:pPr>
            <a:r>
              <a:rPr lang="en-US" dirty="0" smtClean="0">
                <a:latin typeface="Tahoma"/>
                <a:cs typeface="Tahoma"/>
              </a:rPr>
              <a:t>Requires agency and intentional participation</a:t>
            </a:r>
          </a:p>
          <a:p>
            <a:pPr lvl="1" fontAlgn="auto">
              <a:spcAft>
                <a:spcPts val="0"/>
              </a:spcAft>
              <a:buFont typeface="Arial"/>
              <a:buChar char="–"/>
              <a:defRPr/>
            </a:pPr>
            <a:r>
              <a:rPr lang="en-US" dirty="0" smtClean="0">
                <a:latin typeface="Tahoma"/>
                <a:cs typeface="Tahoma"/>
              </a:rPr>
              <a:t>must be both created and construed humanly</a:t>
            </a:r>
          </a:p>
          <a:p>
            <a:pPr lvl="1" fontAlgn="auto">
              <a:spcAft>
                <a:spcPts val="0"/>
              </a:spcAft>
              <a:buFont typeface="Arial"/>
              <a:buChar char="–"/>
              <a:defRPr/>
            </a:pPr>
            <a:r>
              <a:rPr lang="en-US" dirty="0" smtClean="0">
                <a:latin typeface="Tahoma"/>
                <a:cs typeface="Tahoma"/>
              </a:rPr>
              <a:t>must also be created and construed </a:t>
            </a:r>
            <a:r>
              <a:rPr lang="en-US" i="1" dirty="0" smtClean="0">
                <a:latin typeface="Tahoma"/>
                <a:cs typeface="Tahoma"/>
              </a:rPr>
              <a:t>humanely</a:t>
            </a:r>
            <a:r>
              <a:rPr lang="en-US" dirty="0" smtClean="0">
                <a:latin typeface="Tahoma"/>
                <a:cs typeface="Tahoma"/>
              </a:rPr>
              <a:t> (“</a:t>
            </a:r>
            <a:r>
              <a:rPr lang="en-US" dirty="0" err="1" smtClean="0">
                <a:latin typeface="Tahoma"/>
                <a:cs typeface="Tahoma"/>
              </a:rPr>
              <a:t>aesthethics</a:t>
            </a:r>
            <a:r>
              <a:rPr lang="en-US" dirty="0" smtClean="0">
                <a:latin typeface="Tahoma"/>
                <a:cs typeface="Tahoma"/>
              </a:rPr>
              <a:t>”)</a:t>
            </a:r>
          </a:p>
          <a:p>
            <a:pPr fontAlgn="auto">
              <a:spcAft>
                <a:spcPts val="0"/>
              </a:spcAft>
              <a:buFont typeface="Arial"/>
              <a:buNone/>
              <a:defRPr/>
            </a:pPr>
            <a:endParaRPr lang="en-US" dirty="0">
              <a:latin typeface="Arial"/>
              <a:cs typeface="Arial"/>
            </a:endParaRPr>
          </a:p>
        </p:txBody>
      </p:sp>
      <p:pic>
        <p:nvPicPr>
          <p:cNvPr id="25603" name="Picture 4" descr="04.jpg"/>
          <p:cNvPicPr>
            <a:picLocks noChangeAspect="1"/>
          </p:cNvPicPr>
          <p:nvPr/>
        </p:nvPicPr>
        <p:blipFill>
          <a:blip r:embed="rId2"/>
          <a:srcRect/>
          <a:stretch>
            <a:fillRect/>
          </a:stretch>
        </p:blipFill>
        <p:spPr bwMode="auto">
          <a:xfrm>
            <a:off x="7292975" y="25400"/>
            <a:ext cx="1524000" cy="1524000"/>
          </a:xfrm>
          <a:prstGeom prst="rect">
            <a:avLst/>
          </a:prstGeom>
          <a:noFill/>
          <a:ln w="9525">
            <a:noFill/>
            <a:miter lim="800000"/>
            <a:headEnd/>
            <a:tailEnd/>
          </a:ln>
        </p:spPr>
      </p:pic>
      <p:pic>
        <p:nvPicPr>
          <p:cNvPr id="25604" name="Picture 5" descr="02.jpg"/>
          <p:cNvPicPr>
            <a:picLocks noChangeAspect="1"/>
          </p:cNvPicPr>
          <p:nvPr/>
        </p:nvPicPr>
        <p:blipFill>
          <a:blip r:embed="rId3"/>
          <a:srcRect/>
          <a:stretch>
            <a:fillRect/>
          </a:stretch>
        </p:blipFill>
        <p:spPr bwMode="auto">
          <a:xfrm>
            <a:off x="342900" y="84138"/>
            <a:ext cx="15240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latin typeface="Tahoma"/>
                <a:cs typeface="Tahoma"/>
              </a:rPr>
              <a:t>Principles of Humanism</a:t>
            </a:r>
            <a:br>
              <a:rPr lang="en-US" dirty="0" smtClean="0">
                <a:latin typeface="Tahoma"/>
                <a:cs typeface="Tahoma"/>
              </a:rPr>
            </a:br>
            <a:r>
              <a:rPr lang="en-US" dirty="0" smtClean="0">
                <a:latin typeface="Tahoma"/>
                <a:cs typeface="Tahoma"/>
              </a:rPr>
              <a:t>Applied to Music</a:t>
            </a:r>
            <a:endParaRPr lang="en-US" dirty="0">
              <a:latin typeface="Tahoma"/>
              <a:cs typeface="Tahoma"/>
            </a:endParaRPr>
          </a:p>
        </p:txBody>
      </p:sp>
      <p:sp>
        <p:nvSpPr>
          <p:cNvPr id="26626" name="Content Placeholder 2"/>
          <p:cNvSpPr>
            <a:spLocks noGrp="1"/>
          </p:cNvSpPr>
          <p:nvPr>
            <p:ph idx="1"/>
          </p:nvPr>
        </p:nvSpPr>
        <p:spPr>
          <a:xfrm>
            <a:off x="457200" y="1828800"/>
            <a:ext cx="8229600" cy="4876800"/>
          </a:xfrm>
        </p:spPr>
        <p:txBody>
          <a:bodyPr/>
          <a:lstStyle/>
          <a:p>
            <a:r>
              <a:rPr lang="en-US" smtClean="0">
                <a:latin typeface="Tahoma" pitchFamily="34" charset="0"/>
                <a:cs typeface="Tahoma" pitchFamily="34" charset="0"/>
              </a:rPr>
              <a:t>A way of being-together, aesthetically, </a:t>
            </a:r>
            <a:r>
              <a:rPr lang="en-US" i="1" smtClean="0">
                <a:latin typeface="Tahoma" pitchFamily="34" charset="0"/>
                <a:cs typeface="Tahoma" pitchFamily="34" charset="0"/>
              </a:rPr>
              <a:t>in time</a:t>
            </a:r>
          </a:p>
          <a:p>
            <a:pPr lvl="1"/>
            <a:r>
              <a:rPr lang="en-US" smtClean="0">
                <a:latin typeface="Tahoma" pitchFamily="34" charset="0"/>
                <a:cs typeface="Tahoma" pitchFamily="34" charset="0"/>
              </a:rPr>
              <a:t>Through various types (listening, composing, performing, improvising)</a:t>
            </a:r>
          </a:p>
          <a:p>
            <a:pPr lvl="1"/>
            <a:r>
              <a:rPr lang="en-US" smtClean="0">
                <a:latin typeface="Tahoma" pitchFamily="34" charset="0"/>
                <a:cs typeface="Tahoma" pitchFamily="34" charset="0"/>
              </a:rPr>
              <a:t>Through various elements (rhythm, melody, harmony, etc.)</a:t>
            </a:r>
          </a:p>
          <a:p>
            <a:pPr lvl="1"/>
            <a:r>
              <a:rPr lang="en-US" i="1" smtClean="0">
                <a:latin typeface="Tahoma" pitchFamily="34" charset="0"/>
                <a:cs typeface="Tahoma" pitchFamily="34" charset="0"/>
              </a:rPr>
              <a:t>Musica Humana vs. MusicaInstrumentalis (Boethius, c. 1491)</a:t>
            </a:r>
            <a:endParaRPr lang="en-US" smtClean="0">
              <a:latin typeface="Tahoma" pitchFamily="34" charset="0"/>
              <a:cs typeface="Tahoma" pitchFamily="34" charset="0"/>
            </a:endParaRPr>
          </a:p>
          <a:p>
            <a:pPr lvl="1"/>
            <a:r>
              <a:rPr lang="en-US" smtClean="0">
                <a:latin typeface="Tahoma" pitchFamily="34" charset="0"/>
                <a:cs typeface="Tahoma" pitchFamily="34" charset="0"/>
              </a:rPr>
              <a:t>Dance as a form of music (!)</a:t>
            </a:r>
          </a:p>
        </p:txBody>
      </p:sp>
      <p:pic>
        <p:nvPicPr>
          <p:cNvPr id="26627" name="Picture 6" descr="11949866871758506435piano_keys_jonathan_diet_01.svg.thumb.png"/>
          <p:cNvPicPr>
            <a:picLocks noChangeAspect="1"/>
          </p:cNvPicPr>
          <p:nvPr/>
        </p:nvPicPr>
        <p:blipFill>
          <a:blip r:embed="rId3"/>
          <a:srcRect/>
          <a:stretch>
            <a:fillRect/>
          </a:stretch>
        </p:blipFill>
        <p:spPr bwMode="auto">
          <a:xfrm>
            <a:off x="214313" y="506413"/>
            <a:ext cx="1462087" cy="920750"/>
          </a:xfrm>
          <a:prstGeom prst="rect">
            <a:avLst/>
          </a:prstGeom>
          <a:noFill/>
          <a:ln w="9525">
            <a:noFill/>
            <a:miter lim="800000"/>
            <a:headEnd/>
            <a:tailEnd/>
          </a:ln>
        </p:spPr>
      </p:pic>
      <p:pic>
        <p:nvPicPr>
          <p:cNvPr id="26628" name="Picture 7" descr="1194986651514164962xylophone_ganson.svg.thumb.png"/>
          <p:cNvPicPr>
            <a:picLocks noChangeAspect="1"/>
          </p:cNvPicPr>
          <p:nvPr/>
        </p:nvPicPr>
        <p:blipFill>
          <a:blip r:embed="rId4"/>
          <a:srcRect/>
          <a:stretch>
            <a:fillRect/>
          </a:stretch>
        </p:blipFill>
        <p:spPr bwMode="auto">
          <a:xfrm>
            <a:off x="7581900" y="412750"/>
            <a:ext cx="1333500" cy="1187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57200" y="76200"/>
            <a:ext cx="8229600" cy="1143000"/>
          </a:xfrm>
        </p:spPr>
        <p:txBody>
          <a:bodyPr/>
          <a:lstStyle/>
          <a:p>
            <a:r>
              <a:rPr lang="en-US" smtClean="0">
                <a:latin typeface="Tahoma" pitchFamily="34" charset="0"/>
                <a:cs typeface="Tahoma" pitchFamily="34" charset="0"/>
              </a:rPr>
              <a:t>Music Humana</a:t>
            </a:r>
          </a:p>
        </p:txBody>
      </p:sp>
      <p:pic>
        <p:nvPicPr>
          <p:cNvPr id="28674" name="Content Placeholder 3" descr="300px-Boethius_initial_consolation_philosophy.jpg"/>
          <p:cNvPicPr>
            <a:picLocks noGrp="1" noChangeAspect="1"/>
          </p:cNvPicPr>
          <p:nvPr>
            <p:ph idx="1"/>
          </p:nvPr>
        </p:nvPicPr>
        <p:blipFill>
          <a:blip r:embed="rId2"/>
          <a:srcRect l="-19398" r="-19398"/>
          <a:stretch>
            <a:fillRect/>
          </a:stretch>
        </p:blipFill>
        <p:spPr>
          <a:xfrm>
            <a:off x="457200" y="1219200"/>
            <a:ext cx="8229600" cy="4525963"/>
          </a:xfrm>
        </p:spPr>
      </p:pic>
      <p:sp>
        <p:nvSpPr>
          <p:cNvPr id="28675" name="Rectangle 4"/>
          <p:cNvSpPr>
            <a:spLocks noChangeArrowheads="1"/>
          </p:cNvSpPr>
          <p:nvPr/>
        </p:nvSpPr>
        <p:spPr bwMode="auto">
          <a:xfrm>
            <a:off x="2286000" y="5911850"/>
            <a:ext cx="5021263" cy="460375"/>
          </a:xfrm>
          <a:prstGeom prst="rect">
            <a:avLst/>
          </a:prstGeom>
          <a:noFill/>
          <a:ln w="9525">
            <a:noFill/>
            <a:miter lim="800000"/>
            <a:headEnd/>
            <a:tailEnd/>
          </a:ln>
        </p:spPr>
        <p:txBody>
          <a:bodyPr>
            <a:spAutoFit/>
          </a:bodyPr>
          <a:lstStyle/>
          <a:p>
            <a:r>
              <a:rPr lang="en-US" sz="2400">
                <a:latin typeface="Tahoma" pitchFamily="34" charset="0"/>
                <a:cs typeface="Tahoma" pitchFamily="34" charset="0"/>
              </a:rPr>
              <a:t>Boethius (15</a:t>
            </a:r>
            <a:r>
              <a:rPr lang="en-US" sz="2400" baseline="30000">
                <a:latin typeface="Tahoma" pitchFamily="34" charset="0"/>
                <a:cs typeface="Tahoma" pitchFamily="34" charset="0"/>
              </a:rPr>
              <a:t>th</a:t>
            </a:r>
            <a:r>
              <a:rPr lang="en-US" sz="2400">
                <a:latin typeface="Tahoma" pitchFamily="34" charset="0"/>
                <a:cs typeface="Tahoma" pitchFamily="34" charset="0"/>
              </a:rPr>
              <a:t> Century Depiction)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latin typeface="Tahoma"/>
                <a:cs typeface="Tahoma"/>
              </a:rPr>
              <a:t>Principles of Humanism</a:t>
            </a:r>
            <a:br>
              <a:rPr lang="en-US" dirty="0" smtClean="0">
                <a:latin typeface="Tahoma"/>
                <a:cs typeface="Tahoma"/>
              </a:rPr>
            </a:br>
            <a:r>
              <a:rPr lang="en-US" dirty="0" smtClean="0">
                <a:latin typeface="Tahoma"/>
                <a:cs typeface="Tahoma"/>
              </a:rPr>
              <a:t>Applied to Music</a:t>
            </a:r>
            <a:endParaRPr lang="en-US" dirty="0">
              <a:latin typeface="Tahoma"/>
              <a:cs typeface="Tahoma"/>
            </a:endParaRPr>
          </a:p>
        </p:txBody>
      </p:sp>
      <p:sp>
        <p:nvSpPr>
          <p:cNvPr id="29698" name="Content Placeholder 2"/>
          <p:cNvSpPr>
            <a:spLocks noGrp="1"/>
          </p:cNvSpPr>
          <p:nvPr>
            <p:ph idx="1"/>
          </p:nvPr>
        </p:nvSpPr>
        <p:spPr>
          <a:xfrm>
            <a:off x="457200" y="2332038"/>
            <a:ext cx="8229600" cy="4525962"/>
          </a:xfrm>
        </p:spPr>
        <p:txBody>
          <a:bodyPr/>
          <a:lstStyle/>
          <a:p>
            <a:r>
              <a:rPr lang="en-US" smtClean="0">
                <a:latin typeface="Tahoma" pitchFamily="34" charset="0"/>
                <a:cs typeface="Tahoma" pitchFamily="34" charset="0"/>
              </a:rPr>
              <a:t>Holistic Essence</a:t>
            </a:r>
          </a:p>
          <a:p>
            <a:pPr lvl="1"/>
            <a:r>
              <a:rPr lang="en-US" smtClean="0">
                <a:latin typeface="Tahoma" pitchFamily="34" charset="0"/>
                <a:cs typeface="Tahoma" pitchFamily="34" charset="0"/>
              </a:rPr>
              <a:t>Transcends its parts</a:t>
            </a:r>
          </a:p>
          <a:p>
            <a:pPr lvl="1"/>
            <a:r>
              <a:rPr lang="en-US" smtClean="0">
                <a:latin typeface="Tahoma" pitchFamily="34" charset="0"/>
                <a:cs typeface="Tahoma" pitchFamily="34" charset="0"/>
              </a:rPr>
              <a:t>Elements meaningful</a:t>
            </a:r>
          </a:p>
          <a:p>
            <a:pPr lvl="1">
              <a:buFont typeface="Arial" charset="0"/>
              <a:buNone/>
            </a:pPr>
            <a:r>
              <a:rPr lang="en-US" smtClean="0">
                <a:latin typeface="Tahoma" pitchFamily="34" charset="0"/>
                <a:cs typeface="Tahoma" pitchFamily="34" charset="0"/>
              </a:rPr>
              <a:t>    with respect to whole</a:t>
            </a:r>
          </a:p>
          <a:p>
            <a:pPr lvl="1"/>
            <a:r>
              <a:rPr lang="en-US" smtClean="0">
                <a:latin typeface="Tahoma" pitchFamily="34" charset="0"/>
                <a:cs typeface="Tahoma" pitchFamily="34" charset="0"/>
              </a:rPr>
              <a:t>Transcends its</a:t>
            </a:r>
          </a:p>
          <a:p>
            <a:pPr lvl="1">
              <a:buFont typeface="Arial" charset="0"/>
              <a:buNone/>
            </a:pPr>
            <a:r>
              <a:rPr lang="en-US" smtClean="0">
                <a:latin typeface="Tahoma" pitchFamily="34" charset="0"/>
                <a:cs typeface="Tahoma" pitchFamily="34" charset="0"/>
              </a:rPr>
              <a:t>     medium (sound)</a:t>
            </a:r>
          </a:p>
        </p:txBody>
      </p:sp>
      <p:pic>
        <p:nvPicPr>
          <p:cNvPr id="29699" name="Picture 4" descr="expand-bernscore.jpg"/>
          <p:cNvPicPr>
            <a:picLocks noChangeAspect="1"/>
          </p:cNvPicPr>
          <p:nvPr/>
        </p:nvPicPr>
        <p:blipFill>
          <a:blip r:embed="rId3"/>
          <a:srcRect/>
          <a:stretch>
            <a:fillRect/>
          </a:stretch>
        </p:blipFill>
        <p:spPr bwMode="auto">
          <a:xfrm>
            <a:off x="5029200" y="1981200"/>
            <a:ext cx="3956050" cy="4664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latin typeface="Tahoma"/>
                <a:cs typeface="Tahoma"/>
              </a:rPr>
              <a:t>Principles of Humanism</a:t>
            </a:r>
            <a:br>
              <a:rPr lang="en-US" dirty="0" smtClean="0">
                <a:latin typeface="Tahoma"/>
                <a:cs typeface="Tahoma"/>
              </a:rPr>
            </a:br>
            <a:r>
              <a:rPr lang="en-US" dirty="0" smtClean="0">
                <a:latin typeface="Tahoma"/>
                <a:cs typeface="Tahoma"/>
              </a:rPr>
              <a:t>Applied to Music</a:t>
            </a:r>
            <a:endParaRPr lang="en-US" dirty="0">
              <a:latin typeface="Tahoma"/>
              <a:cs typeface="Tahoma"/>
            </a:endParaRPr>
          </a:p>
        </p:txBody>
      </p:sp>
      <p:sp>
        <p:nvSpPr>
          <p:cNvPr id="31746" name="Content Placeholder 2"/>
          <p:cNvSpPr>
            <a:spLocks noGrp="1"/>
          </p:cNvSpPr>
          <p:nvPr>
            <p:ph idx="1"/>
          </p:nvPr>
        </p:nvSpPr>
        <p:spPr>
          <a:xfrm>
            <a:off x="457200" y="1973263"/>
            <a:ext cx="8229600" cy="4525962"/>
          </a:xfrm>
        </p:spPr>
        <p:txBody>
          <a:bodyPr/>
          <a:lstStyle/>
          <a:p>
            <a:r>
              <a:rPr lang="en-US" smtClean="0">
                <a:latin typeface="Tahoma" pitchFamily="34" charset="0"/>
                <a:cs typeface="Tahoma" pitchFamily="34" charset="0"/>
              </a:rPr>
              <a:t>Agency and Intentionality are Required</a:t>
            </a:r>
          </a:p>
          <a:p>
            <a:pPr lvl="1"/>
            <a:r>
              <a:rPr lang="en-US" smtClean="0">
                <a:latin typeface="Tahoma" pitchFamily="34" charset="0"/>
                <a:cs typeface="Tahoma" pitchFamily="34" charset="0"/>
              </a:rPr>
              <a:t>Participation with aesthetic intentionality, including listening/hearing, is part of </a:t>
            </a:r>
            <a:r>
              <a:rPr lang="en-US" i="1" smtClean="0">
                <a:latin typeface="Tahoma" pitchFamily="34" charset="0"/>
                <a:cs typeface="Tahoma" pitchFamily="34" charset="0"/>
              </a:rPr>
              <a:t>what makes it music</a:t>
            </a:r>
          </a:p>
          <a:p>
            <a:pPr lvl="1">
              <a:buFont typeface="Arial" charset="0"/>
              <a:buNone/>
            </a:pPr>
            <a:endParaRPr lang="en-US" i="1" smtClean="0">
              <a:latin typeface="Tahoma" pitchFamily="34" charset="0"/>
              <a:cs typeface="Tahoma" pitchFamily="34" charset="0"/>
            </a:endParaRPr>
          </a:p>
          <a:p>
            <a:pPr lvl="1">
              <a:buFont typeface="Arial" charset="0"/>
              <a:buNone/>
            </a:pPr>
            <a:endParaRPr lang="en-US" i="1" smtClean="0">
              <a:latin typeface="Tahoma" pitchFamily="34" charset="0"/>
              <a:cs typeface="Tahoma" pitchFamily="34" charset="0"/>
            </a:endParaRPr>
          </a:p>
          <a:p>
            <a:pPr lvl="1">
              <a:buFont typeface="Arial" charset="0"/>
              <a:buNone/>
            </a:pPr>
            <a:endParaRPr lang="en-US" i="1" smtClean="0">
              <a:latin typeface="Tahoma" pitchFamily="34" charset="0"/>
              <a:cs typeface="Tahoma" pitchFamily="34" charset="0"/>
            </a:endParaRPr>
          </a:p>
          <a:p>
            <a:pPr lvl="1" algn="ctr">
              <a:buFont typeface="Arial" charset="0"/>
              <a:buNone/>
            </a:pPr>
            <a:endParaRPr lang="en-US" i="1" smtClean="0">
              <a:latin typeface="Tahoma" pitchFamily="34" charset="0"/>
              <a:cs typeface="Tahoma" pitchFamily="34" charset="0"/>
            </a:endParaRPr>
          </a:p>
          <a:p>
            <a:pPr lvl="1" algn="ctr">
              <a:buFont typeface="Arial" charset="0"/>
              <a:buNone/>
            </a:pPr>
            <a:r>
              <a:rPr lang="en-US" sz="2400" i="1" smtClean="0">
                <a:latin typeface="Tahoma" pitchFamily="34" charset="0"/>
                <a:cs typeface="Tahoma" pitchFamily="34" charset="0"/>
              </a:rPr>
              <a:t>If a dog listens to Brahms, is it really Brahms?</a:t>
            </a:r>
          </a:p>
          <a:p>
            <a:pPr>
              <a:buFont typeface="Arial" charset="0"/>
              <a:buNone/>
            </a:pPr>
            <a:endParaRPr lang="en-US" smtClean="0"/>
          </a:p>
        </p:txBody>
      </p:sp>
      <p:pic>
        <p:nvPicPr>
          <p:cNvPr id="31747" name="Picture 3" descr="rca-dog.jpg"/>
          <p:cNvPicPr>
            <a:picLocks noChangeAspect="1"/>
          </p:cNvPicPr>
          <p:nvPr/>
        </p:nvPicPr>
        <p:blipFill>
          <a:blip r:embed="rId3"/>
          <a:srcRect/>
          <a:stretch>
            <a:fillRect/>
          </a:stretch>
        </p:blipFill>
        <p:spPr bwMode="auto">
          <a:xfrm>
            <a:off x="3200400" y="3962400"/>
            <a:ext cx="2876550" cy="2038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latin typeface="Tahoma"/>
                <a:cs typeface="Tahoma"/>
              </a:rPr>
              <a:t>Principles of Humanism</a:t>
            </a:r>
            <a:br>
              <a:rPr lang="en-US" dirty="0" smtClean="0">
                <a:latin typeface="Tahoma"/>
                <a:cs typeface="Tahoma"/>
              </a:rPr>
            </a:br>
            <a:r>
              <a:rPr lang="en-US" dirty="0" smtClean="0">
                <a:latin typeface="Tahoma"/>
                <a:cs typeface="Tahoma"/>
              </a:rPr>
              <a:t>Applied to Music</a:t>
            </a:r>
            <a:endParaRPr lang="en-US" dirty="0">
              <a:latin typeface="Tahoma"/>
              <a:cs typeface="Tahoma"/>
            </a:endParaRPr>
          </a:p>
        </p:txBody>
      </p:sp>
      <p:sp>
        <p:nvSpPr>
          <p:cNvPr id="3" name="Content Placeholder 2"/>
          <p:cNvSpPr>
            <a:spLocks noGrp="1"/>
          </p:cNvSpPr>
          <p:nvPr>
            <p:ph idx="1"/>
          </p:nvPr>
        </p:nvSpPr>
        <p:spPr>
          <a:xfrm>
            <a:off x="457200" y="1828800"/>
            <a:ext cx="8229600" cy="4830763"/>
          </a:xfrm>
        </p:spPr>
        <p:txBody>
          <a:bodyPr rtlCol="0">
            <a:normAutofit fontScale="92500" lnSpcReduction="10000"/>
          </a:bodyPr>
          <a:lstStyle/>
          <a:p>
            <a:pPr marL="342900" lvl="1" indent="-342900" fontAlgn="auto">
              <a:spcAft>
                <a:spcPts val="0"/>
              </a:spcAft>
              <a:buFont typeface="Arial"/>
              <a:buChar char="•"/>
              <a:defRPr/>
            </a:pPr>
            <a:r>
              <a:rPr lang="en-US" dirty="0" smtClean="0">
                <a:latin typeface="Tahoma"/>
                <a:cs typeface="Tahoma"/>
              </a:rPr>
              <a:t>Not a stimulus object nor a </a:t>
            </a:r>
            <a:r>
              <a:rPr lang="en-US" i="1" dirty="0" smtClean="0">
                <a:latin typeface="Tahoma"/>
                <a:cs typeface="Tahoma"/>
              </a:rPr>
              <a:t>technical</a:t>
            </a:r>
            <a:r>
              <a:rPr lang="en-US" dirty="0" smtClean="0">
                <a:latin typeface="Tahoma"/>
                <a:cs typeface="Tahoma"/>
              </a:rPr>
              <a:t> process—but rather an </a:t>
            </a:r>
            <a:r>
              <a:rPr lang="en-US" i="1" dirty="0" smtClean="0">
                <a:latin typeface="Tahoma"/>
                <a:cs typeface="Tahoma"/>
              </a:rPr>
              <a:t>artistic</a:t>
            </a:r>
            <a:r>
              <a:rPr lang="en-US" dirty="0" smtClean="0">
                <a:latin typeface="Tahoma"/>
                <a:cs typeface="Tahoma"/>
              </a:rPr>
              <a:t> process (musician is </a:t>
            </a:r>
            <a:r>
              <a:rPr lang="en-US" u="sng" dirty="0" smtClean="0">
                <a:latin typeface="Tahoma"/>
                <a:cs typeface="Tahoma"/>
              </a:rPr>
              <a:t>not</a:t>
            </a:r>
            <a:r>
              <a:rPr lang="en-US" dirty="0" smtClean="0">
                <a:latin typeface="Tahoma"/>
                <a:cs typeface="Tahoma"/>
              </a:rPr>
              <a:t> a technician). It can only be music by virtue of a fully human experience of participating in a whole art process.</a:t>
            </a:r>
          </a:p>
          <a:p>
            <a:pPr marL="342900" lvl="1" indent="-342900" fontAlgn="auto">
              <a:spcAft>
                <a:spcPts val="0"/>
              </a:spcAft>
              <a:buFont typeface="Arial"/>
              <a:buChar char="•"/>
              <a:defRPr/>
            </a:pPr>
            <a:r>
              <a:rPr lang="en-US" dirty="0" smtClean="0">
                <a:latin typeface="Tahoma"/>
                <a:cs typeface="Tahoma"/>
              </a:rPr>
              <a:t>The brain does not process music—a </a:t>
            </a:r>
            <a:r>
              <a:rPr lang="en-US" i="1" dirty="0" smtClean="0">
                <a:latin typeface="Tahoma"/>
                <a:cs typeface="Tahoma"/>
              </a:rPr>
              <a:t>person</a:t>
            </a:r>
            <a:r>
              <a:rPr lang="en-US" dirty="0" smtClean="0">
                <a:latin typeface="Tahoma"/>
                <a:cs typeface="Tahoma"/>
              </a:rPr>
              <a:t> does, as it always takes a person to encounter art…Art, and music, is not “located” anywhere else but in person-hood!</a:t>
            </a:r>
          </a:p>
          <a:p>
            <a:pPr marL="342900" lvl="1" indent="-342900" fontAlgn="auto">
              <a:spcAft>
                <a:spcPts val="0"/>
              </a:spcAft>
              <a:buFont typeface="Arial"/>
              <a:buChar char="•"/>
              <a:defRPr/>
            </a:pPr>
            <a:r>
              <a:rPr lang="en-US" dirty="0" smtClean="0">
                <a:latin typeface="Tahoma"/>
                <a:cs typeface="Tahoma"/>
              </a:rPr>
              <a:t>Neurophysiology is but a </a:t>
            </a:r>
            <a:r>
              <a:rPr lang="en-US" i="1" dirty="0" smtClean="0">
                <a:latin typeface="Tahoma"/>
                <a:cs typeface="Tahoma"/>
              </a:rPr>
              <a:t>medium</a:t>
            </a:r>
            <a:r>
              <a:rPr lang="en-US" dirty="0" smtClean="0">
                <a:latin typeface="Tahoma"/>
                <a:cs typeface="Tahoma"/>
              </a:rPr>
              <a:t> for person-</a:t>
            </a:r>
            <a:r>
              <a:rPr lang="en-US" dirty="0" err="1" smtClean="0">
                <a:latin typeface="Tahoma"/>
                <a:cs typeface="Tahoma"/>
              </a:rPr>
              <a:t>ness</a:t>
            </a:r>
            <a:r>
              <a:rPr lang="en-US" dirty="0" smtClean="0">
                <a:latin typeface="Tahoma"/>
                <a:cs typeface="Tahoma"/>
              </a:rPr>
              <a:t>, just as sound can be a medium for music (as in </a:t>
            </a:r>
            <a:r>
              <a:rPr lang="en-US" i="1" dirty="0" err="1" smtClean="0">
                <a:latin typeface="Tahoma"/>
                <a:cs typeface="Tahoma"/>
              </a:rPr>
              <a:t>MusicaInstrumentalis</a:t>
            </a:r>
            <a:r>
              <a:rPr lang="en-US" dirty="0" smtClean="0">
                <a:latin typeface="Tahoma"/>
                <a:cs typeface="Tahoma"/>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marL="342900" indent="-342900"/>
            <a:r>
              <a:rPr lang="en-US" sz="3200" smtClean="0">
                <a:solidFill>
                  <a:srgbClr val="000000"/>
                </a:solidFill>
                <a:latin typeface="Tahoma" pitchFamily="34" charset="0"/>
                <a:cs typeface="Tahoma" pitchFamily="34" charset="0"/>
              </a:rPr>
              <a:t>…In short, music is a NO-BRAINER</a:t>
            </a:r>
            <a:r>
              <a:rPr lang="en-US" sz="1800" i="1" smtClean="0">
                <a:solidFill>
                  <a:srgbClr val="000000"/>
                </a:solidFill>
                <a:latin typeface="Tahoma" pitchFamily="34" charset="0"/>
                <a:cs typeface="Tahoma" pitchFamily="34" charset="0"/>
              </a:rPr>
              <a:t/>
            </a:r>
            <a:br>
              <a:rPr lang="en-US" sz="1800" i="1" smtClean="0">
                <a:solidFill>
                  <a:srgbClr val="000000"/>
                </a:solidFill>
                <a:latin typeface="Tahoma" pitchFamily="34" charset="0"/>
                <a:cs typeface="Tahoma" pitchFamily="34" charset="0"/>
              </a:rPr>
            </a:br>
            <a:endParaRPr lang="en-US" sz="1800" smtClean="0">
              <a:solidFill>
                <a:srgbClr val="000000"/>
              </a:solidFill>
              <a:latin typeface="Tahoma" pitchFamily="34" charset="0"/>
              <a:cs typeface="Tahoma" pitchFamily="34" charset="0"/>
            </a:endParaRPr>
          </a:p>
        </p:txBody>
      </p:sp>
      <p:pic>
        <p:nvPicPr>
          <p:cNvPr id="34818" name="Content Placeholder 3" descr="no-brain.jpg"/>
          <p:cNvPicPr>
            <a:picLocks noGrp="1" noChangeAspect="1"/>
          </p:cNvPicPr>
          <p:nvPr>
            <p:ph idx="1"/>
          </p:nvPr>
        </p:nvPicPr>
        <p:blipFill>
          <a:blip r:embed="rId2"/>
          <a:srcRect l="-62009" r="-62009"/>
          <a:stretch>
            <a:fillRect/>
          </a:stretch>
        </p:blip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latin typeface="Tahoma" pitchFamily="34" charset="0"/>
                <a:cs typeface="Tahoma" pitchFamily="34" charset="0"/>
              </a:rPr>
              <a:t>Humanistic Music Therapy</a:t>
            </a:r>
          </a:p>
        </p:txBody>
      </p:sp>
      <p:sp>
        <p:nvSpPr>
          <p:cNvPr id="35842" name="Content Placeholder 2"/>
          <p:cNvSpPr>
            <a:spLocks noGrp="1"/>
          </p:cNvSpPr>
          <p:nvPr>
            <p:ph idx="1"/>
          </p:nvPr>
        </p:nvSpPr>
        <p:spPr>
          <a:xfrm>
            <a:off x="457200" y="2057400"/>
            <a:ext cx="8229600" cy="4525963"/>
          </a:xfrm>
        </p:spPr>
        <p:txBody>
          <a:bodyPr/>
          <a:lstStyle/>
          <a:p>
            <a:r>
              <a:rPr lang="en-US" sz="2800" smtClean="0">
                <a:latin typeface="Tahoma" pitchFamily="34" charset="0"/>
                <a:cs typeface="Tahoma" pitchFamily="34" charset="0"/>
              </a:rPr>
              <a:t>Working through music, with Unconditional Positive Regard, in support of agency, identity, dignity, authenticity, personal meaningfulness—promoting health as ways of being together in healthfully aesthetic ways</a:t>
            </a:r>
          </a:p>
          <a:p>
            <a:r>
              <a:rPr lang="en-US" sz="2800" smtClean="0">
                <a:latin typeface="Tahoma" pitchFamily="34" charset="0"/>
                <a:cs typeface="Tahoma" pitchFamily="34" charset="0"/>
              </a:rPr>
              <a:t>Therapeutic relationship is not just one component or “factor” of therapy—it IS the therapy, insofar as the therapy is humanistic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274638"/>
            <a:ext cx="8229600" cy="944562"/>
          </a:xfrm>
        </p:spPr>
        <p:txBody>
          <a:bodyPr/>
          <a:lstStyle/>
          <a:p>
            <a:r>
              <a:rPr lang="en-US" u="sng" smtClean="0">
                <a:latin typeface="Tahoma" pitchFamily="34" charset="0"/>
                <a:cs typeface="Tahoma" pitchFamily="34" charset="0"/>
              </a:rPr>
              <a:t>Evidence</a:t>
            </a:r>
          </a:p>
        </p:txBody>
      </p:sp>
      <p:sp>
        <p:nvSpPr>
          <p:cNvPr id="15362" name="Content Placeholder 2"/>
          <p:cNvSpPr>
            <a:spLocks noGrp="1"/>
          </p:cNvSpPr>
          <p:nvPr>
            <p:ph idx="1"/>
          </p:nvPr>
        </p:nvSpPr>
        <p:spPr>
          <a:xfrm>
            <a:off x="457200" y="1524000"/>
            <a:ext cx="8229600" cy="4114800"/>
          </a:xfrm>
        </p:spPr>
        <p:txBody>
          <a:bodyPr/>
          <a:lstStyle/>
          <a:p>
            <a:r>
              <a:rPr lang="en-US" sz="2400" smtClean="0">
                <a:latin typeface="Tahoma" pitchFamily="34" charset="0"/>
                <a:cs typeface="Tahoma" pitchFamily="34" charset="0"/>
              </a:rPr>
              <a:t>Random House (n.d.) defines it as “That which tends to prove or disprove something; ground for belief; proof” as well as “Something that makes plain or clear; an indication or sign.”</a:t>
            </a:r>
          </a:p>
          <a:p>
            <a:r>
              <a:rPr lang="en-US" sz="2400" smtClean="0">
                <a:latin typeface="Tahoma" pitchFamily="34" charset="0"/>
                <a:cs typeface="Tahoma" pitchFamily="34" charset="0"/>
              </a:rPr>
              <a:t>American Heritage (n.d.) defines it as “A thing or things helpful in forming a conclusion or judgment” and as “Something indicative; an outward sign.”</a:t>
            </a:r>
          </a:p>
          <a:p>
            <a:r>
              <a:rPr lang="en-US" sz="2400" smtClean="0">
                <a:latin typeface="Tahoma" pitchFamily="34" charset="0"/>
                <a:cs typeface="Tahoma" pitchFamily="34" charset="0"/>
              </a:rPr>
              <a:t>Webster’s (n.d.) defines it as “That which makes evident or manifest; that which furnishes, or tends to furnish, proof; any mode of proof; the ground of belief or judgment; as, the evidence of our senses; evidence of the truth or falsehood of a statement” as well as “one who bears witness.”</a:t>
            </a:r>
          </a:p>
        </p:txBody>
      </p:sp>
      <p:pic>
        <p:nvPicPr>
          <p:cNvPr id="15363" name="Picture 3" descr="dictionary.GIF.gif"/>
          <p:cNvPicPr>
            <a:picLocks noChangeAspect="1"/>
          </p:cNvPicPr>
          <p:nvPr/>
        </p:nvPicPr>
        <p:blipFill>
          <a:blip r:embed="rId2"/>
          <a:srcRect/>
          <a:stretch>
            <a:fillRect/>
          </a:stretch>
        </p:blipFill>
        <p:spPr bwMode="auto">
          <a:xfrm>
            <a:off x="838200" y="0"/>
            <a:ext cx="1600200" cy="1557338"/>
          </a:xfrm>
          <a:prstGeom prst="rect">
            <a:avLst/>
          </a:prstGeom>
          <a:noFill/>
          <a:ln w="9525">
            <a:noFill/>
            <a:miter lim="800000"/>
            <a:headEnd/>
            <a:tailEnd/>
          </a:ln>
        </p:spPr>
      </p:pic>
      <p:pic>
        <p:nvPicPr>
          <p:cNvPr id="15364" name="Picture 4" descr="dictionary.GIF.gif"/>
          <p:cNvPicPr>
            <a:picLocks noChangeAspect="1"/>
          </p:cNvPicPr>
          <p:nvPr/>
        </p:nvPicPr>
        <p:blipFill>
          <a:blip r:embed="rId2"/>
          <a:srcRect/>
          <a:stretch>
            <a:fillRect/>
          </a:stretch>
        </p:blipFill>
        <p:spPr bwMode="auto">
          <a:xfrm>
            <a:off x="6705600" y="50800"/>
            <a:ext cx="1514475" cy="147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latin typeface="Tahoma" pitchFamily="34" charset="0"/>
                <a:cs typeface="Tahoma" pitchFamily="34" charset="0"/>
              </a:rPr>
              <a:t>Humanistic Music Therapy</a:t>
            </a:r>
          </a:p>
        </p:txBody>
      </p:sp>
      <p:sp>
        <p:nvSpPr>
          <p:cNvPr id="3" name="Content Placeholder 2"/>
          <p:cNvSpPr>
            <a:spLocks noGrp="1"/>
          </p:cNvSpPr>
          <p:nvPr>
            <p:ph idx="1"/>
          </p:nvPr>
        </p:nvSpPr>
        <p:spPr>
          <a:xfrm>
            <a:off x="457200" y="1417638"/>
            <a:ext cx="8229600" cy="5135562"/>
          </a:xfrm>
        </p:spPr>
        <p:txBody>
          <a:bodyPr rtlCol="0">
            <a:normAutofit lnSpcReduction="10000"/>
          </a:bodyPr>
          <a:lstStyle/>
          <a:p>
            <a:pPr fontAlgn="auto">
              <a:spcAft>
                <a:spcPts val="0"/>
              </a:spcAft>
              <a:buFont typeface="Arial"/>
              <a:buChar char="•"/>
              <a:defRPr/>
            </a:pPr>
            <a:r>
              <a:rPr lang="en-US" sz="2400" dirty="0" smtClean="0">
                <a:latin typeface="Tahoma"/>
                <a:cs typeface="Tahoma"/>
              </a:rPr>
              <a:t>Music therapist is not a technician that manipulates musical objects and health objects (“You are your own best technique” – Corey)</a:t>
            </a:r>
          </a:p>
          <a:p>
            <a:pPr fontAlgn="auto">
              <a:spcAft>
                <a:spcPts val="0"/>
              </a:spcAft>
              <a:buFont typeface="Arial"/>
              <a:buChar char="•"/>
              <a:defRPr/>
            </a:pPr>
            <a:r>
              <a:rPr lang="en-US" sz="2400" dirty="0" smtClean="0">
                <a:latin typeface="Tahoma"/>
                <a:cs typeface="Tahoma"/>
              </a:rPr>
              <a:t>Expertise surpasses physician/psychologist-musician or music-neuroscientist because of unique training in the capacity to be-with-others, and to construe all interaction, processes, even “talk,” musically</a:t>
            </a:r>
            <a:endParaRPr lang="en-US" sz="2400" i="1" dirty="0" smtClean="0">
              <a:latin typeface="Tahoma"/>
              <a:cs typeface="Tahoma"/>
            </a:endParaRPr>
          </a:p>
          <a:p>
            <a:pPr fontAlgn="auto">
              <a:spcAft>
                <a:spcPts val="0"/>
              </a:spcAft>
              <a:buFont typeface="Arial"/>
              <a:buChar char="•"/>
              <a:defRPr/>
            </a:pPr>
            <a:r>
              <a:rPr lang="en-US" sz="2400" dirty="0" smtClean="0">
                <a:latin typeface="Tahoma"/>
                <a:cs typeface="Tahoma"/>
              </a:rPr>
              <a:t>“Musical Therapy” … </a:t>
            </a:r>
            <a:r>
              <a:rPr lang="en-US" sz="2400" i="1" dirty="0" err="1" smtClean="0">
                <a:latin typeface="Tahoma"/>
                <a:cs typeface="Tahoma"/>
              </a:rPr>
              <a:t>Musica</a:t>
            </a:r>
            <a:r>
              <a:rPr lang="en-US" sz="2400" i="1" dirty="0" smtClean="0">
                <a:latin typeface="Tahoma"/>
                <a:cs typeface="Tahoma"/>
              </a:rPr>
              <a:t> Humana </a:t>
            </a:r>
            <a:r>
              <a:rPr lang="en-US" sz="2400" dirty="0" smtClean="0">
                <a:latin typeface="Tahoma"/>
                <a:cs typeface="Tahoma"/>
              </a:rPr>
              <a:t>transcends musical sound</a:t>
            </a:r>
          </a:p>
          <a:p>
            <a:pPr fontAlgn="auto">
              <a:spcAft>
                <a:spcPts val="0"/>
              </a:spcAft>
              <a:buFont typeface="Arial"/>
              <a:buChar char="•"/>
              <a:defRPr/>
            </a:pPr>
            <a:r>
              <a:rPr lang="en-US" sz="2400" dirty="0" smtClean="0">
                <a:latin typeface="Tahoma"/>
                <a:cs typeface="Tahoma"/>
              </a:rPr>
              <a:t>Music as domain of health: Music as aesthetic way of being in time is </a:t>
            </a:r>
            <a:r>
              <a:rPr lang="en-US" sz="2400" u="sng" dirty="0" smtClean="0">
                <a:latin typeface="Tahoma"/>
                <a:cs typeface="Tahoma"/>
              </a:rPr>
              <a:t>already</a:t>
            </a:r>
            <a:r>
              <a:rPr lang="en-US" sz="2400" dirty="0" smtClean="0">
                <a:latin typeface="Tahoma"/>
                <a:cs typeface="Tahoma"/>
              </a:rPr>
              <a:t> a form of health. The creativity, imaginativeness, playfulness, etc., is already embodied well being, applying to many areas of conventionally understood “health.”</a:t>
            </a:r>
          </a:p>
          <a:p>
            <a:pPr fontAlgn="auto">
              <a:spcAft>
                <a:spcPts val="0"/>
              </a:spcAft>
              <a:buFont typeface="Arial"/>
              <a:buChar char="•"/>
              <a:defRPr/>
            </a:pPr>
            <a:endParaRPr lang="en-US" sz="2400" dirty="0" smtClean="0">
              <a:latin typeface="Tahoma"/>
              <a:cs typeface="Tahom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latin typeface="Tahoma" pitchFamily="34" charset="0"/>
                <a:cs typeface="Tahoma" pitchFamily="34" charset="0"/>
              </a:rPr>
              <a:t>Humanistic EBP of MT</a:t>
            </a:r>
          </a:p>
        </p:txBody>
      </p:sp>
      <p:sp>
        <p:nvSpPr>
          <p:cNvPr id="3" name="Content Placeholder 2"/>
          <p:cNvSpPr>
            <a:spLocks noGrp="1"/>
          </p:cNvSpPr>
          <p:nvPr>
            <p:ph idx="1"/>
          </p:nvPr>
        </p:nvSpPr>
        <p:spPr/>
        <p:txBody>
          <a:bodyPr rtlCol="0">
            <a:normAutofit fontScale="92500" lnSpcReduction="10000"/>
          </a:bodyPr>
          <a:lstStyle/>
          <a:p>
            <a:pPr marL="342900" lvl="1" indent="-342900" fontAlgn="auto">
              <a:spcAft>
                <a:spcPts val="0"/>
              </a:spcAft>
              <a:buFont typeface="Arial"/>
              <a:buNone/>
              <a:defRPr/>
            </a:pPr>
            <a:endParaRPr lang="en-US" i="1" dirty="0" smtClean="0">
              <a:latin typeface="Arial"/>
              <a:cs typeface="Arial"/>
            </a:endParaRPr>
          </a:p>
          <a:p>
            <a:pPr marL="342900" lvl="1" indent="-342900" fontAlgn="auto">
              <a:spcAft>
                <a:spcPts val="0"/>
              </a:spcAft>
              <a:buFont typeface="Arial"/>
              <a:buNone/>
              <a:defRPr/>
            </a:pPr>
            <a:r>
              <a:rPr lang="en-US" sz="4000" i="1" dirty="0" smtClean="0">
                <a:latin typeface="Tahoma"/>
                <a:cs typeface="Tahoma"/>
              </a:rPr>
              <a:t>When client and therapist work together through music to afford opportunities for healthfully aesthetic ways of being together in time, guided by grounds sufficient to help ensure that the work effectively provides those opportunities</a:t>
            </a:r>
            <a:endParaRPr lang="en-US" sz="4000" dirty="0" smtClean="0">
              <a:latin typeface="Tahoma"/>
              <a:cs typeface="Tahoma"/>
            </a:endParaRPr>
          </a:p>
          <a:p>
            <a:pPr marL="342900" lvl="1" indent="-342900" fontAlgn="auto">
              <a:spcAft>
                <a:spcPts val="0"/>
              </a:spcAft>
              <a:buFont typeface="Arial"/>
              <a:buNone/>
              <a:defRPr/>
            </a:pPr>
            <a:endParaRPr lang="en-US" dirty="0" smtClean="0"/>
          </a:p>
          <a:p>
            <a:pPr fontAlgn="auto">
              <a:spcAft>
                <a:spcPts val="0"/>
              </a:spcAft>
              <a:buFont typeface="Arial"/>
              <a:buChar char="•"/>
              <a:defRPr/>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Evidence-Based Practice in Music Therapy</a:t>
            </a:r>
            <a:endParaRPr lang="en-US" dirty="0"/>
          </a:p>
        </p:txBody>
      </p:sp>
      <p:sp>
        <p:nvSpPr>
          <p:cNvPr id="39938" name="Content Placeholder 2"/>
          <p:cNvSpPr>
            <a:spLocks noGrp="1"/>
          </p:cNvSpPr>
          <p:nvPr>
            <p:ph idx="1"/>
          </p:nvPr>
        </p:nvSpPr>
        <p:spPr/>
        <p:txBody>
          <a:bodyPr/>
          <a:lstStyle/>
          <a:p>
            <a:pPr>
              <a:buFont typeface="Arial" charset="0"/>
              <a:buNone/>
            </a:pPr>
            <a:endParaRPr lang="en-US" smtClean="0"/>
          </a:p>
          <a:p>
            <a:pPr algn="ctr">
              <a:buFont typeface="Arial" charset="0"/>
              <a:buNone/>
            </a:pPr>
            <a:r>
              <a:rPr lang="en-US" b="1" smtClean="0"/>
              <a:t>Silverman (2010)</a:t>
            </a:r>
          </a:p>
          <a:p>
            <a:pPr algn="ctr">
              <a:buFont typeface="Arial" charset="0"/>
              <a:buNone/>
            </a:pPr>
            <a:endParaRPr lang="en-US" b="1" smtClean="0"/>
          </a:p>
          <a:p>
            <a:pPr algn="ctr">
              <a:buFont typeface="Arial" charset="0"/>
              <a:buNone/>
            </a:pPr>
            <a:r>
              <a:rPr lang="en-US" b="1" smtClean="0"/>
              <a:t>Levels of Evidence to Psychiatric MT</a:t>
            </a:r>
          </a:p>
          <a:p>
            <a:pPr algn="ctr">
              <a:buFont typeface="Arial" charset="0"/>
              <a:buNone/>
            </a:pPr>
            <a:endParaRPr lang="en-US" b="1" smtClean="0"/>
          </a:p>
          <a:p>
            <a:pPr algn="ctr">
              <a:buFont typeface="Arial" charset="0"/>
              <a:buNone/>
            </a:pPr>
            <a:r>
              <a:rPr lang="en-US" b="1" smtClean="0"/>
              <a:t>Emphasis on the Scientific/Positivist/</a:t>
            </a:r>
          </a:p>
          <a:p>
            <a:pPr algn="ctr">
              <a:buFont typeface="Arial" charset="0"/>
              <a:buNone/>
            </a:pPr>
            <a:r>
              <a:rPr lang="en-US" b="1" smtClean="0"/>
              <a:t>Bio-behavioral Hierarchy of Evidence</a:t>
            </a:r>
          </a:p>
          <a:p>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z="3600" smtClean="0">
                <a:latin typeface="Times New Roman" pitchFamily="18" charset="0"/>
                <a:cs typeface="Times New Roman" pitchFamily="18" charset="0"/>
              </a:rPr>
              <a:t>Examples From the Psychiatric Music Therapy Literature</a:t>
            </a:r>
          </a:p>
        </p:txBody>
      </p:sp>
      <p:sp>
        <p:nvSpPr>
          <p:cNvPr id="3" name="Content Placeholder 2"/>
          <p:cNvSpPr>
            <a:spLocks noGrp="1"/>
          </p:cNvSpPr>
          <p:nvPr>
            <p:ph idx="1"/>
          </p:nvPr>
        </p:nvSpPr>
        <p:spPr/>
        <p:txBody>
          <a:bodyPr rtlCol="0">
            <a:normAutofit fontScale="55000" lnSpcReduction="20000"/>
          </a:bodyPr>
          <a:lstStyle/>
          <a:p>
            <a:pPr algn="ctr" fontAlgn="auto">
              <a:spcAft>
                <a:spcPts val="0"/>
              </a:spcAft>
              <a:buFont typeface="Arial"/>
              <a:buNone/>
              <a:defRPr/>
            </a:pPr>
            <a:r>
              <a:rPr lang="en-US" sz="4364" dirty="0" smtClean="0"/>
              <a:t>Quantitative (experimental, quasi-exp, single case analysis, anecdotal, etc.)</a:t>
            </a:r>
          </a:p>
          <a:p>
            <a:pPr fontAlgn="auto">
              <a:spcAft>
                <a:spcPts val="0"/>
              </a:spcAft>
              <a:buFont typeface="Arial"/>
              <a:buNone/>
              <a:defRPr/>
            </a:pPr>
            <a:r>
              <a:rPr lang="en-US" dirty="0" smtClean="0"/>
              <a:t> </a:t>
            </a:r>
          </a:p>
          <a:p>
            <a:pPr fontAlgn="auto">
              <a:spcAft>
                <a:spcPts val="0"/>
              </a:spcAft>
              <a:buFont typeface="Arial"/>
              <a:buChar char="•"/>
              <a:defRPr/>
            </a:pPr>
            <a:r>
              <a:rPr lang="en-US" dirty="0" err="1" smtClean="0"/>
              <a:t>Ceccato</a:t>
            </a:r>
            <a:r>
              <a:rPr lang="en-US" dirty="0" smtClean="0"/>
              <a:t>, </a:t>
            </a:r>
            <a:r>
              <a:rPr lang="en-US" dirty="0" err="1" smtClean="0"/>
              <a:t>Montecchio</a:t>
            </a:r>
            <a:r>
              <a:rPr lang="en-US" dirty="0" smtClean="0"/>
              <a:t>, </a:t>
            </a:r>
            <a:r>
              <a:rPr lang="en-US" dirty="0" err="1" smtClean="0"/>
              <a:t>Caneva</a:t>
            </a:r>
            <a:r>
              <a:rPr lang="en-US" dirty="0" smtClean="0"/>
              <a:t>, &amp;</a:t>
            </a:r>
            <a:r>
              <a:rPr lang="en-US" dirty="0" err="1" smtClean="0"/>
              <a:t>Lamonaca</a:t>
            </a:r>
            <a:r>
              <a:rPr lang="en-US" dirty="0" smtClean="0"/>
              <a:t> (2006)</a:t>
            </a:r>
          </a:p>
          <a:p>
            <a:pPr fontAlgn="auto">
              <a:spcAft>
                <a:spcPts val="0"/>
              </a:spcAft>
              <a:buFont typeface="Arial"/>
              <a:buChar char="•"/>
              <a:defRPr/>
            </a:pPr>
            <a:r>
              <a:rPr lang="en-US" dirty="0" err="1" smtClean="0"/>
              <a:t>Choi</a:t>
            </a:r>
            <a:r>
              <a:rPr lang="en-US" dirty="0" smtClean="0"/>
              <a:t>, Lee, &amp; Lim (2008)</a:t>
            </a:r>
          </a:p>
          <a:p>
            <a:pPr fontAlgn="auto">
              <a:spcAft>
                <a:spcPts val="0"/>
              </a:spcAft>
              <a:buFont typeface="Arial"/>
              <a:buChar char="•"/>
              <a:defRPr/>
            </a:pPr>
            <a:r>
              <a:rPr lang="en-US" dirty="0" err="1" smtClean="0"/>
              <a:t>Deshmukh</a:t>
            </a:r>
            <a:r>
              <a:rPr lang="en-US" dirty="0" smtClean="0"/>
              <a:t>, </a:t>
            </a:r>
            <a:r>
              <a:rPr lang="en-US" dirty="0" err="1" smtClean="0"/>
              <a:t>Sarvaiya</a:t>
            </a:r>
            <a:r>
              <a:rPr lang="en-US" dirty="0" smtClean="0"/>
              <a:t>, </a:t>
            </a:r>
            <a:r>
              <a:rPr lang="en-US" dirty="0" err="1" smtClean="0"/>
              <a:t>Seethalakshmi</a:t>
            </a:r>
            <a:r>
              <a:rPr lang="en-US" dirty="0" smtClean="0"/>
              <a:t>, &amp;</a:t>
            </a:r>
            <a:r>
              <a:rPr lang="en-US" dirty="0" err="1" smtClean="0"/>
              <a:t>Nayak</a:t>
            </a:r>
            <a:r>
              <a:rPr lang="en-US" dirty="0" smtClean="0"/>
              <a:t> (2009)</a:t>
            </a:r>
          </a:p>
          <a:p>
            <a:pPr fontAlgn="auto">
              <a:spcAft>
                <a:spcPts val="0"/>
              </a:spcAft>
              <a:buFont typeface="Arial"/>
              <a:buChar char="•"/>
              <a:defRPr/>
            </a:pPr>
            <a:r>
              <a:rPr lang="en-US" dirty="0" err="1" smtClean="0"/>
              <a:t>Erkkilä</a:t>
            </a:r>
            <a:r>
              <a:rPr lang="en-US" dirty="0" smtClean="0"/>
              <a:t>, Gold, </a:t>
            </a:r>
            <a:r>
              <a:rPr lang="en-US" dirty="0" err="1" smtClean="0"/>
              <a:t>Fachner</a:t>
            </a:r>
            <a:r>
              <a:rPr lang="en-US" dirty="0" smtClean="0"/>
              <a:t>, Ala-</a:t>
            </a:r>
            <a:r>
              <a:rPr lang="en-US" dirty="0" err="1" smtClean="0"/>
              <a:t>Ruona</a:t>
            </a:r>
            <a:r>
              <a:rPr lang="en-US" dirty="0" smtClean="0"/>
              <a:t>, </a:t>
            </a:r>
            <a:r>
              <a:rPr lang="en-US" dirty="0" err="1" smtClean="0"/>
              <a:t>Punkanen</a:t>
            </a:r>
            <a:r>
              <a:rPr lang="en-US" dirty="0" smtClean="0"/>
              <a:t>, &amp;</a:t>
            </a:r>
            <a:r>
              <a:rPr lang="en-US" dirty="0" err="1" smtClean="0"/>
              <a:t>Vanhala</a:t>
            </a:r>
            <a:r>
              <a:rPr lang="en-US" dirty="0" smtClean="0"/>
              <a:t> (2008)</a:t>
            </a:r>
          </a:p>
          <a:p>
            <a:pPr fontAlgn="auto">
              <a:spcAft>
                <a:spcPts val="0"/>
              </a:spcAft>
              <a:buFont typeface="Arial"/>
              <a:buChar char="•"/>
              <a:defRPr/>
            </a:pPr>
            <a:r>
              <a:rPr lang="en-US" dirty="0" smtClean="0"/>
              <a:t>Gold, </a:t>
            </a:r>
            <a:r>
              <a:rPr lang="en-US" dirty="0" err="1" smtClean="0"/>
              <a:t>Rolvsjord</a:t>
            </a:r>
            <a:r>
              <a:rPr lang="en-US" dirty="0" smtClean="0"/>
              <a:t>, </a:t>
            </a:r>
            <a:r>
              <a:rPr lang="en-US" dirty="0" err="1" smtClean="0"/>
              <a:t>Aaro</a:t>
            </a:r>
            <a:r>
              <a:rPr lang="en-US" dirty="0" smtClean="0"/>
              <a:t>, </a:t>
            </a:r>
            <a:r>
              <a:rPr lang="en-US" dirty="0" err="1" smtClean="0"/>
              <a:t>Aarre</a:t>
            </a:r>
            <a:r>
              <a:rPr lang="en-US" dirty="0" smtClean="0"/>
              <a:t>, </a:t>
            </a:r>
            <a:r>
              <a:rPr lang="en-US" dirty="0" err="1" smtClean="0"/>
              <a:t>Tjemsland</a:t>
            </a:r>
            <a:r>
              <a:rPr lang="en-US" dirty="0" smtClean="0"/>
              <a:t>, &amp;</a:t>
            </a:r>
            <a:r>
              <a:rPr lang="en-US" dirty="0" err="1" smtClean="0"/>
              <a:t>Stige</a:t>
            </a:r>
            <a:r>
              <a:rPr lang="en-US" dirty="0" smtClean="0"/>
              <a:t> (2005)</a:t>
            </a:r>
          </a:p>
          <a:p>
            <a:pPr fontAlgn="auto">
              <a:spcAft>
                <a:spcPts val="0"/>
              </a:spcAft>
              <a:buFont typeface="Arial"/>
              <a:buChar char="•"/>
              <a:defRPr/>
            </a:pPr>
            <a:r>
              <a:rPr lang="en-US" dirty="0" smtClean="0"/>
              <a:t>Gold, </a:t>
            </a:r>
            <a:r>
              <a:rPr lang="en-US" dirty="0" err="1" smtClean="0"/>
              <a:t>Wigram</a:t>
            </a:r>
            <a:r>
              <a:rPr lang="en-US" dirty="0" smtClean="0"/>
              <a:t>, &amp;</a:t>
            </a:r>
            <a:r>
              <a:rPr lang="en-US" dirty="0" err="1" smtClean="0"/>
              <a:t>Voracek</a:t>
            </a:r>
            <a:r>
              <a:rPr lang="en-US" dirty="0" smtClean="0"/>
              <a:t> (2007)</a:t>
            </a:r>
          </a:p>
          <a:p>
            <a:pPr fontAlgn="auto">
              <a:spcAft>
                <a:spcPts val="0"/>
              </a:spcAft>
              <a:buFont typeface="Arial"/>
              <a:buChar char="•"/>
              <a:defRPr/>
            </a:pPr>
            <a:r>
              <a:rPr lang="en-US" dirty="0" smtClean="0"/>
              <a:t>Kim, </a:t>
            </a:r>
            <a:r>
              <a:rPr lang="en-US" dirty="0" err="1" smtClean="0"/>
              <a:t>Kverno</a:t>
            </a:r>
            <a:r>
              <a:rPr lang="en-US" dirty="0" smtClean="0"/>
              <a:t>, Lee, Park, Lee, &amp; Kim (2006)</a:t>
            </a:r>
          </a:p>
          <a:p>
            <a:pPr fontAlgn="auto">
              <a:spcAft>
                <a:spcPts val="0"/>
              </a:spcAft>
              <a:buFont typeface="Arial"/>
              <a:buChar char="•"/>
              <a:defRPr/>
            </a:pPr>
            <a:r>
              <a:rPr lang="en-US" dirty="0" smtClean="0"/>
              <a:t>Mercado &amp; Mercado (2006)</a:t>
            </a:r>
          </a:p>
          <a:p>
            <a:pPr fontAlgn="auto">
              <a:spcAft>
                <a:spcPts val="0"/>
              </a:spcAft>
              <a:buFont typeface="Arial"/>
              <a:buChar char="•"/>
              <a:defRPr/>
            </a:pPr>
            <a:r>
              <a:rPr lang="en-US" dirty="0" err="1" smtClean="0"/>
              <a:t>Rafieyan</a:t>
            </a:r>
            <a:r>
              <a:rPr lang="en-US" dirty="0" smtClean="0"/>
              <a:t> (2007)</a:t>
            </a:r>
          </a:p>
          <a:p>
            <a:pPr fontAlgn="auto">
              <a:spcAft>
                <a:spcPts val="0"/>
              </a:spcAft>
              <a:buFont typeface="Arial"/>
              <a:buChar char="•"/>
              <a:defRPr/>
            </a:pPr>
            <a:r>
              <a:rPr lang="en-US" dirty="0" smtClean="0"/>
              <a:t>Silverman (2008, 2009)</a:t>
            </a:r>
          </a:p>
          <a:p>
            <a:pPr fontAlgn="auto">
              <a:spcAft>
                <a:spcPts val="0"/>
              </a:spcAft>
              <a:buFont typeface="Arial"/>
              <a:buChar char="•"/>
              <a:defRPr/>
            </a:pPr>
            <a:r>
              <a:rPr lang="en-US" dirty="0" smtClean="0"/>
              <a:t>Smith (2008)</a:t>
            </a:r>
          </a:p>
          <a:p>
            <a:pPr fontAlgn="auto">
              <a:spcAft>
                <a:spcPts val="0"/>
              </a:spcAft>
              <a:buFont typeface="Arial"/>
              <a:buChar char="•"/>
              <a:defRPr/>
            </a:pPr>
            <a:r>
              <a:rPr lang="en-US" dirty="0" err="1" smtClean="0"/>
              <a:t>Talwar</a:t>
            </a:r>
            <a:r>
              <a:rPr lang="en-US" dirty="0" smtClean="0"/>
              <a:t>, Crawford, </a:t>
            </a:r>
            <a:r>
              <a:rPr lang="en-US" dirty="0" err="1" smtClean="0"/>
              <a:t>Maratos</a:t>
            </a:r>
            <a:r>
              <a:rPr lang="en-US" dirty="0" smtClean="0"/>
              <a:t>, </a:t>
            </a:r>
            <a:r>
              <a:rPr lang="en-US" dirty="0" err="1" smtClean="0"/>
              <a:t>Nur</a:t>
            </a:r>
            <a:r>
              <a:rPr lang="en-US" dirty="0" smtClean="0"/>
              <a:t>, McDermott, &amp; Proctor (2006)</a:t>
            </a:r>
          </a:p>
          <a:p>
            <a:pPr fontAlgn="auto">
              <a:spcAft>
                <a:spcPts val="0"/>
              </a:spcAft>
              <a:buFont typeface="Arial"/>
              <a:buChar char="•"/>
              <a:defRPr/>
            </a:pPr>
            <a:r>
              <a:rPr lang="en-US" dirty="0" smtClean="0"/>
              <a:t>Ulrich, </a:t>
            </a:r>
            <a:r>
              <a:rPr lang="en-US" dirty="0" err="1" smtClean="0"/>
              <a:t>Houtmans</a:t>
            </a:r>
            <a:r>
              <a:rPr lang="en-US" dirty="0" smtClean="0"/>
              <a:t>, &amp; Gold (2007)</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latin typeface="Times New Roman"/>
                <a:cs typeface="Times New Roman"/>
              </a:rPr>
              <a:t>The State of the Psychiatric Music Therapy Literature (Examples)</a:t>
            </a:r>
            <a:endParaRPr lang="en-US" dirty="0"/>
          </a:p>
        </p:txBody>
      </p:sp>
      <p:sp>
        <p:nvSpPr>
          <p:cNvPr id="3" name="Content Placeholder 2"/>
          <p:cNvSpPr>
            <a:spLocks noGrp="1"/>
          </p:cNvSpPr>
          <p:nvPr>
            <p:ph idx="1"/>
          </p:nvPr>
        </p:nvSpPr>
        <p:spPr/>
        <p:txBody>
          <a:bodyPr rtlCol="0">
            <a:normAutofit lnSpcReduction="10000"/>
          </a:bodyPr>
          <a:lstStyle/>
          <a:p>
            <a:pPr algn="ctr" fontAlgn="auto">
              <a:spcAft>
                <a:spcPts val="0"/>
              </a:spcAft>
              <a:buFont typeface="Arial"/>
              <a:buNone/>
              <a:defRPr/>
            </a:pPr>
            <a:endParaRPr lang="en-US" dirty="0" smtClean="0"/>
          </a:p>
          <a:p>
            <a:pPr algn="ctr" fontAlgn="auto">
              <a:spcAft>
                <a:spcPts val="0"/>
              </a:spcAft>
              <a:buFont typeface="Arial"/>
              <a:buNone/>
              <a:defRPr/>
            </a:pPr>
            <a:r>
              <a:rPr lang="en-US" dirty="0" smtClean="0"/>
              <a:t>Qualitative Case Studies, Narratives, etc.</a:t>
            </a:r>
          </a:p>
          <a:p>
            <a:pPr fontAlgn="auto">
              <a:spcAft>
                <a:spcPts val="0"/>
              </a:spcAft>
              <a:buFont typeface="Arial"/>
              <a:buChar char="•"/>
              <a:defRPr/>
            </a:pPr>
            <a:endParaRPr lang="en-US" dirty="0" smtClean="0"/>
          </a:p>
          <a:p>
            <a:pPr fontAlgn="auto">
              <a:spcAft>
                <a:spcPts val="0"/>
              </a:spcAft>
              <a:buFont typeface="Arial"/>
              <a:buChar char="•"/>
              <a:defRPr/>
            </a:pPr>
            <a:r>
              <a:rPr lang="en-US" dirty="0" err="1" smtClean="0"/>
              <a:t>Naess</a:t>
            </a:r>
            <a:r>
              <a:rPr lang="en-US" dirty="0" smtClean="0"/>
              <a:t>&amp;</a:t>
            </a:r>
            <a:r>
              <a:rPr lang="en-US" dirty="0" err="1" smtClean="0"/>
              <a:t>Ruud</a:t>
            </a:r>
            <a:r>
              <a:rPr lang="en-US" dirty="0" smtClean="0"/>
              <a:t> (2007)</a:t>
            </a:r>
          </a:p>
          <a:p>
            <a:pPr fontAlgn="auto">
              <a:spcAft>
                <a:spcPts val="0"/>
              </a:spcAft>
              <a:buFont typeface="Arial"/>
              <a:buChar char="•"/>
              <a:defRPr/>
            </a:pPr>
            <a:r>
              <a:rPr lang="en-US" dirty="0" err="1" smtClean="0"/>
              <a:t>Smeijsters</a:t>
            </a:r>
            <a:r>
              <a:rPr lang="en-US" dirty="0" smtClean="0"/>
              <a:t>&amp;</a:t>
            </a:r>
            <a:r>
              <a:rPr lang="en-US" dirty="0" err="1" smtClean="0"/>
              <a:t>Cleven</a:t>
            </a:r>
            <a:r>
              <a:rPr lang="en-US" dirty="0" smtClean="0"/>
              <a:t> (2006)</a:t>
            </a:r>
          </a:p>
          <a:p>
            <a:pPr fontAlgn="auto">
              <a:spcAft>
                <a:spcPts val="0"/>
              </a:spcAft>
              <a:buFont typeface="Arial"/>
              <a:buChar char="•"/>
              <a:defRPr/>
            </a:pPr>
            <a:r>
              <a:rPr lang="en-US" dirty="0" err="1" smtClean="0"/>
              <a:t>Solli</a:t>
            </a:r>
            <a:r>
              <a:rPr lang="en-US" dirty="0" smtClean="0"/>
              <a:t> (2008)</a:t>
            </a:r>
          </a:p>
          <a:p>
            <a:pPr fontAlgn="auto">
              <a:spcAft>
                <a:spcPts val="0"/>
              </a:spcAft>
              <a:buFont typeface="Arial"/>
              <a:buChar char="•"/>
              <a:defRPr/>
            </a:pPr>
            <a:r>
              <a:rPr lang="en-US" dirty="0" smtClean="0"/>
              <a:t>Sutton &amp; De Backer (2009)</a:t>
            </a:r>
          </a:p>
          <a:p>
            <a:pPr fontAlgn="auto">
              <a:spcAft>
                <a:spcPts val="0"/>
              </a:spcAft>
              <a:buFont typeface="Arial"/>
              <a:buChar char="•"/>
              <a:defRPr/>
            </a:pPr>
            <a:r>
              <a:rPr lang="en-US" dirty="0" smtClean="0"/>
              <a:t>Thompson (2009)</a:t>
            </a:r>
          </a:p>
          <a:p>
            <a:pPr fontAlgn="auto">
              <a:spcAft>
                <a:spcPts val="0"/>
              </a:spcAft>
              <a:buFont typeface="Arial"/>
              <a:buChar char="•"/>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latin typeface="Times New Roman"/>
                <a:cs typeface="Times New Roman"/>
              </a:rPr>
              <a:t>The State of the Psychiatric Music Therapy Literature (Examples)</a:t>
            </a:r>
            <a:endParaRPr lang="en-US" dirty="0"/>
          </a:p>
        </p:txBody>
      </p:sp>
      <p:sp>
        <p:nvSpPr>
          <p:cNvPr id="3" name="Content Placeholder 2"/>
          <p:cNvSpPr>
            <a:spLocks noGrp="1"/>
          </p:cNvSpPr>
          <p:nvPr>
            <p:ph idx="1"/>
          </p:nvPr>
        </p:nvSpPr>
        <p:spPr>
          <a:xfrm>
            <a:off x="457200" y="1600200"/>
            <a:ext cx="8229600" cy="4800600"/>
          </a:xfrm>
        </p:spPr>
        <p:txBody>
          <a:bodyPr rtlCol="0">
            <a:normAutofit fontScale="92500" lnSpcReduction="20000"/>
          </a:bodyPr>
          <a:lstStyle/>
          <a:p>
            <a:pPr algn="ctr" fontAlgn="auto">
              <a:spcAft>
                <a:spcPts val="0"/>
              </a:spcAft>
              <a:buFont typeface="Arial"/>
              <a:buNone/>
              <a:defRPr/>
            </a:pPr>
            <a:endParaRPr lang="en-US" dirty="0" smtClean="0"/>
          </a:p>
          <a:p>
            <a:pPr algn="ctr" fontAlgn="auto">
              <a:spcAft>
                <a:spcPts val="0"/>
              </a:spcAft>
              <a:buFont typeface="Arial"/>
              <a:buNone/>
              <a:defRPr/>
            </a:pPr>
            <a:r>
              <a:rPr lang="en-US" sz="3892" dirty="0" smtClean="0"/>
              <a:t>Survey/Descriptive Analyses</a:t>
            </a:r>
          </a:p>
          <a:p>
            <a:pPr fontAlgn="auto">
              <a:spcAft>
                <a:spcPts val="0"/>
              </a:spcAft>
              <a:buFont typeface="Arial"/>
              <a:buNone/>
              <a:defRPr/>
            </a:pPr>
            <a:r>
              <a:rPr lang="en-US" sz="3892" dirty="0" smtClean="0"/>
              <a:t> </a:t>
            </a:r>
          </a:p>
          <a:p>
            <a:pPr fontAlgn="auto">
              <a:spcAft>
                <a:spcPts val="0"/>
              </a:spcAft>
              <a:buFont typeface="Arial"/>
              <a:buChar char="•"/>
              <a:defRPr/>
            </a:pPr>
            <a:r>
              <a:rPr lang="en-US" dirty="0" err="1" smtClean="0"/>
              <a:t>Cassity</a:t>
            </a:r>
            <a:r>
              <a:rPr lang="en-US" dirty="0" smtClean="0"/>
              <a:t> (2007): Perspectives on future of Psych MT (2016)</a:t>
            </a:r>
          </a:p>
          <a:p>
            <a:pPr fontAlgn="auto">
              <a:spcAft>
                <a:spcPts val="0"/>
              </a:spcAft>
              <a:buFont typeface="Arial"/>
              <a:buChar char="•"/>
              <a:defRPr/>
            </a:pPr>
            <a:r>
              <a:rPr lang="en-US" dirty="0" smtClean="0"/>
              <a:t>Silverman (2006): Patients’ perspectives on MT and other </a:t>
            </a:r>
            <a:r>
              <a:rPr lang="en-US" dirty="0" err="1" smtClean="0"/>
              <a:t>psychoeducational</a:t>
            </a:r>
            <a:r>
              <a:rPr lang="en-US" dirty="0" smtClean="0"/>
              <a:t> programming</a:t>
            </a:r>
          </a:p>
          <a:p>
            <a:pPr fontAlgn="auto">
              <a:spcAft>
                <a:spcPts val="0"/>
              </a:spcAft>
              <a:buFont typeface="Arial"/>
              <a:buChar char="•"/>
              <a:defRPr/>
            </a:pPr>
            <a:r>
              <a:rPr lang="en-US" dirty="0" smtClean="0"/>
              <a:t>Silverman (2007): Focus on </a:t>
            </a:r>
            <a:r>
              <a:rPr lang="en-US" dirty="0" err="1" smtClean="0"/>
              <a:t>MTs</a:t>
            </a:r>
            <a:r>
              <a:rPr lang="en-US" dirty="0" smtClean="0"/>
              <a:t> working in the field</a:t>
            </a:r>
          </a:p>
          <a:p>
            <a:pPr fontAlgn="auto">
              <a:spcAft>
                <a:spcPts val="0"/>
              </a:spcAft>
              <a:buFont typeface="Arial"/>
              <a:buChar char="•"/>
              <a:defRPr/>
            </a:pPr>
            <a:r>
              <a:rPr lang="en-US" dirty="0" smtClean="0"/>
              <a:t>Silverman (2009): Songs </a:t>
            </a:r>
            <a:r>
              <a:rPr lang="en-US" dirty="0" err="1" smtClean="0"/>
              <a:t>MTs</a:t>
            </a:r>
            <a:r>
              <a:rPr lang="en-US" dirty="0" smtClean="0"/>
              <a:t> use for lyric analysis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latin typeface="Times New Roman"/>
                <a:cs typeface="Times New Roman"/>
              </a:rPr>
              <a:t>The State of the Psychiatric Music Therapy Literature (Examples)</a:t>
            </a:r>
            <a:endParaRPr lang="en-US" dirty="0"/>
          </a:p>
        </p:txBody>
      </p:sp>
      <p:sp>
        <p:nvSpPr>
          <p:cNvPr id="3" name="Content Placeholder 2"/>
          <p:cNvSpPr>
            <a:spLocks noGrp="1"/>
          </p:cNvSpPr>
          <p:nvPr>
            <p:ph idx="1"/>
          </p:nvPr>
        </p:nvSpPr>
        <p:spPr/>
        <p:txBody>
          <a:bodyPr rtlCol="0">
            <a:normAutofit fontScale="92500" lnSpcReduction="10000"/>
          </a:bodyPr>
          <a:lstStyle/>
          <a:p>
            <a:pPr algn="ctr" fontAlgn="auto">
              <a:spcAft>
                <a:spcPts val="0"/>
              </a:spcAft>
              <a:buFont typeface="Arial"/>
              <a:buNone/>
              <a:defRPr/>
            </a:pPr>
            <a:endParaRPr lang="en-US" dirty="0" smtClean="0"/>
          </a:p>
          <a:p>
            <a:pPr algn="ctr" fontAlgn="auto">
              <a:spcAft>
                <a:spcPts val="0"/>
              </a:spcAft>
              <a:buFont typeface="Arial"/>
              <a:buNone/>
              <a:defRPr/>
            </a:pPr>
            <a:r>
              <a:rPr lang="en-US" sz="4000" dirty="0" smtClean="0"/>
              <a:t>Historical Analyses</a:t>
            </a:r>
          </a:p>
          <a:p>
            <a:pPr fontAlgn="auto">
              <a:spcAft>
                <a:spcPts val="0"/>
              </a:spcAft>
              <a:buFont typeface="Arial"/>
              <a:buNone/>
              <a:defRPr/>
            </a:pPr>
            <a:endParaRPr lang="en-US" dirty="0" smtClean="0"/>
          </a:p>
          <a:p>
            <a:pPr fontAlgn="auto">
              <a:spcAft>
                <a:spcPts val="0"/>
              </a:spcAft>
              <a:buFont typeface="Arial"/>
              <a:buChar char="•"/>
              <a:defRPr/>
            </a:pPr>
            <a:r>
              <a:rPr lang="en-US" dirty="0" err="1" smtClean="0"/>
              <a:t>Grocke</a:t>
            </a:r>
            <a:r>
              <a:rPr lang="en-US" dirty="0" smtClean="0"/>
              <a:t> (2008): General look at history of MT and psychiatry and prospects for future</a:t>
            </a:r>
          </a:p>
          <a:p>
            <a:pPr fontAlgn="auto">
              <a:spcAft>
                <a:spcPts val="0"/>
              </a:spcAft>
              <a:buFont typeface="Arial"/>
              <a:buChar char="•"/>
              <a:defRPr/>
            </a:pPr>
            <a:r>
              <a:rPr lang="en-US" dirty="0" smtClean="0"/>
              <a:t>McKinnon (2006): Images of music, madness and the body by discussing the persistent cultural beliefs stemming from Classical Antiquity that underpin music as medicinal</a:t>
            </a:r>
          </a:p>
          <a:p>
            <a:pPr fontAlgn="auto">
              <a:spcAft>
                <a:spcPts val="0"/>
              </a:spcAft>
              <a:buFont typeface="Arial"/>
              <a:buChar char="•"/>
              <a:defRPr/>
            </a:pPr>
            <a:endParaRPr lang="en-US" dirty="0" smtClean="0"/>
          </a:p>
          <a:p>
            <a:pPr fontAlgn="auto">
              <a:spcAft>
                <a:spcPts val="0"/>
              </a:spcAft>
              <a:buFont typeface="Arial"/>
              <a:buChar char="•"/>
              <a:defRPr/>
            </a:pPr>
            <a:endParaRPr lang="en-US" dirty="0" smtClean="0"/>
          </a:p>
          <a:p>
            <a:pPr fontAlgn="auto">
              <a:spcAft>
                <a:spcPts val="0"/>
              </a:spcAft>
              <a:buFont typeface="Arial"/>
              <a:buChar char="•"/>
              <a:defRPr/>
            </a:pPr>
            <a:endParaRPr lang="en-US" dirty="0" smtClean="0"/>
          </a:p>
          <a:p>
            <a:pPr fontAlgn="auto">
              <a:spcAft>
                <a:spcPts val="0"/>
              </a:spcAft>
              <a:buFont typeface="Arial"/>
              <a:buChar char="•"/>
              <a:defRPr/>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z="3200" smtClean="0">
                <a:latin typeface="Tahoma" pitchFamily="34" charset="0"/>
                <a:cs typeface="Tahoma" pitchFamily="34" charset="0"/>
              </a:rPr>
              <a:t>Humanistic Perspective on EBP Applied to Psychiatric Music Therapy</a:t>
            </a:r>
          </a:p>
        </p:txBody>
      </p:sp>
      <p:sp>
        <p:nvSpPr>
          <p:cNvPr id="3" name="Content Placeholder 2"/>
          <p:cNvSpPr>
            <a:spLocks noGrp="1"/>
          </p:cNvSpPr>
          <p:nvPr>
            <p:ph idx="1"/>
          </p:nvPr>
        </p:nvSpPr>
        <p:spPr>
          <a:xfrm>
            <a:off x="457200" y="1570038"/>
            <a:ext cx="8229600" cy="5287962"/>
          </a:xfrm>
        </p:spPr>
        <p:txBody>
          <a:bodyPr rtlCol="0">
            <a:normAutofit fontScale="85000" lnSpcReduction="10000"/>
          </a:bodyPr>
          <a:lstStyle/>
          <a:p>
            <a:pPr fontAlgn="auto">
              <a:spcAft>
                <a:spcPts val="0"/>
              </a:spcAft>
              <a:buFont typeface="Arial"/>
              <a:buChar char="•"/>
              <a:defRPr/>
            </a:pPr>
            <a:r>
              <a:rPr lang="en-US" i="1" dirty="0" smtClean="0">
                <a:latin typeface="Tahoma"/>
                <a:cs typeface="Tahoma"/>
              </a:rPr>
              <a:t>Artistic</a:t>
            </a:r>
            <a:r>
              <a:rPr lang="en-US" dirty="0" smtClean="0">
                <a:latin typeface="Tahoma"/>
                <a:cs typeface="Tahoma"/>
              </a:rPr>
              <a:t> evidence versus scientific evidence…Good MT evidence is the same as good evidence of art</a:t>
            </a:r>
          </a:p>
          <a:p>
            <a:pPr lvl="1" fontAlgn="auto">
              <a:spcAft>
                <a:spcPts val="0"/>
              </a:spcAft>
              <a:buFont typeface="Arial"/>
              <a:buChar char="–"/>
              <a:defRPr/>
            </a:pPr>
            <a:r>
              <a:rPr lang="en-US" i="1" dirty="0" smtClean="0">
                <a:latin typeface="Tahoma"/>
                <a:cs typeface="Tahoma"/>
              </a:rPr>
              <a:t>Cannot</a:t>
            </a:r>
            <a:r>
              <a:rPr lang="en-US" dirty="0" smtClean="0">
                <a:latin typeface="Tahoma"/>
                <a:cs typeface="Tahoma"/>
              </a:rPr>
              <a:t> control or predict with reliability</a:t>
            </a:r>
          </a:p>
          <a:p>
            <a:pPr lvl="1" fontAlgn="auto">
              <a:spcAft>
                <a:spcPts val="0"/>
              </a:spcAft>
              <a:buFont typeface="Arial"/>
              <a:buChar char="–"/>
              <a:defRPr/>
            </a:pPr>
            <a:r>
              <a:rPr lang="en-US" i="1" dirty="0" smtClean="0">
                <a:latin typeface="Tahoma"/>
                <a:cs typeface="Tahoma"/>
              </a:rPr>
              <a:t>Can</a:t>
            </a:r>
            <a:r>
              <a:rPr lang="en-US" dirty="0" smtClean="0">
                <a:latin typeface="Tahoma"/>
                <a:cs typeface="Tahoma"/>
              </a:rPr>
              <a:t> be appraised, and held accountable for, intra-subjectively and inter-subjectively, for coherence, fidelity to an intention/vision/purpose, meaningfulness, aesthetic comprehensiveness, relevance to goals, etc.</a:t>
            </a:r>
          </a:p>
          <a:p>
            <a:pPr fontAlgn="auto">
              <a:spcAft>
                <a:spcPts val="0"/>
              </a:spcAft>
              <a:buFont typeface="Arial"/>
              <a:buChar char="•"/>
              <a:defRPr/>
            </a:pPr>
            <a:r>
              <a:rPr lang="en-US" dirty="0" smtClean="0">
                <a:latin typeface="Tahoma"/>
                <a:cs typeface="Tahoma"/>
              </a:rPr>
              <a:t>Sufficient Grounds</a:t>
            </a:r>
          </a:p>
          <a:p>
            <a:pPr lvl="1" fontAlgn="auto">
              <a:spcAft>
                <a:spcPts val="0"/>
              </a:spcAft>
              <a:buFont typeface="Arial"/>
              <a:buChar char="–"/>
              <a:defRPr/>
            </a:pPr>
            <a:r>
              <a:rPr lang="en-US" dirty="0" smtClean="0">
                <a:latin typeface="Tahoma"/>
                <a:cs typeface="Tahoma"/>
              </a:rPr>
              <a:t>Subjective and inter-subjective standards of aesthetics (as in any standards of quality in the humanities), and standards for how the evidence is contextualized, construed, and used as an opportunity to make being more meaningful, together).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rtlCol="0">
            <a:normAutofit fontScale="90000"/>
          </a:bodyPr>
          <a:lstStyle/>
          <a:p>
            <a:pPr fontAlgn="auto">
              <a:spcAft>
                <a:spcPts val="0"/>
              </a:spcAft>
              <a:defRPr/>
            </a:pPr>
            <a:r>
              <a:rPr lang="en-US" smtClean="0"/>
              <a:t>DISCUSSION:</a:t>
            </a:r>
            <a:br>
              <a:rPr lang="en-US" smtClean="0"/>
            </a:br>
            <a:r>
              <a:rPr lang="en-US" smtClean="0"/>
              <a:t/>
            </a:r>
            <a:br>
              <a:rPr lang="en-US" smtClean="0"/>
            </a:br>
            <a:r>
              <a:rPr lang="en-US" smtClean="0"/>
              <a:t>Implications </a:t>
            </a:r>
            <a:r>
              <a:rPr lang="en-US" dirty="0" smtClean="0"/>
              <a:t>of Humanistic Perspective on Music Therapy EBP for Applying a Health Humanities Perspective to Psychiatric Practice in Creative Arts Therapy, and in Mental Health Practice, in General</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mtClean="0">
                <a:latin typeface="Tahoma" pitchFamily="34" charset="0"/>
                <a:cs typeface="Tahoma" pitchFamily="34" charset="0"/>
              </a:rPr>
              <a:t>Contact Information</a:t>
            </a:r>
          </a:p>
        </p:txBody>
      </p:sp>
      <p:sp>
        <p:nvSpPr>
          <p:cNvPr id="3" name="Content Placeholder 2"/>
          <p:cNvSpPr>
            <a:spLocks noGrp="1"/>
          </p:cNvSpPr>
          <p:nvPr>
            <p:ph idx="1"/>
          </p:nvPr>
        </p:nvSpPr>
        <p:spPr/>
        <p:txBody>
          <a:bodyPr rtlCol="0">
            <a:normAutofit fontScale="92500"/>
          </a:bodyPr>
          <a:lstStyle/>
          <a:p>
            <a:pPr algn="ctr" fontAlgn="auto">
              <a:spcAft>
                <a:spcPts val="0"/>
              </a:spcAft>
              <a:buFont typeface="Arial"/>
              <a:buNone/>
              <a:defRPr/>
            </a:pPr>
            <a:endParaRPr lang="en-US" sz="2800" b="1" dirty="0" smtClean="0">
              <a:latin typeface="Arial"/>
              <a:cs typeface="Arial"/>
            </a:endParaRPr>
          </a:p>
          <a:p>
            <a:pPr algn="ctr" fontAlgn="auto">
              <a:spcAft>
                <a:spcPts val="0"/>
              </a:spcAft>
              <a:buFont typeface="Arial"/>
              <a:buNone/>
              <a:defRPr/>
            </a:pPr>
            <a:r>
              <a:rPr lang="en-US" sz="2800" b="1" dirty="0" smtClean="0">
                <a:latin typeface="Tahoma"/>
                <a:cs typeface="Tahoma"/>
              </a:rPr>
              <a:t>Brian Abrams, Ph.D., MT-BC, LPC, LCAT, FAMI</a:t>
            </a:r>
          </a:p>
          <a:p>
            <a:pPr algn="ctr" fontAlgn="auto">
              <a:spcAft>
                <a:spcPts val="0"/>
              </a:spcAft>
              <a:buFont typeface="Arial"/>
              <a:buNone/>
              <a:defRPr/>
            </a:pPr>
            <a:r>
              <a:rPr lang="en-US" sz="2800" b="1" dirty="0" smtClean="0">
                <a:latin typeface="Tahoma"/>
                <a:cs typeface="Tahoma"/>
              </a:rPr>
              <a:t>Associate Professor of Music</a:t>
            </a:r>
          </a:p>
          <a:p>
            <a:pPr algn="ctr" fontAlgn="auto">
              <a:spcAft>
                <a:spcPts val="0"/>
              </a:spcAft>
              <a:buFont typeface="Arial"/>
              <a:buNone/>
              <a:defRPr/>
            </a:pPr>
            <a:r>
              <a:rPr lang="en-US" sz="2800" b="1" dirty="0" smtClean="0">
                <a:latin typeface="Tahoma"/>
                <a:cs typeface="Tahoma"/>
              </a:rPr>
              <a:t>John J. Cali School of Music</a:t>
            </a:r>
          </a:p>
          <a:p>
            <a:pPr algn="ctr" fontAlgn="auto">
              <a:spcAft>
                <a:spcPts val="0"/>
              </a:spcAft>
              <a:buFont typeface="Arial"/>
              <a:buNone/>
              <a:defRPr/>
            </a:pPr>
            <a:r>
              <a:rPr lang="en-US" sz="2800" b="1" dirty="0" smtClean="0">
                <a:latin typeface="Tahoma"/>
                <a:cs typeface="Tahoma"/>
              </a:rPr>
              <a:t>Montclair State University</a:t>
            </a:r>
          </a:p>
          <a:p>
            <a:pPr algn="ctr" fontAlgn="auto">
              <a:spcAft>
                <a:spcPts val="0"/>
              </a:spcAft>
              <a:buFont typeface="Arial"/>
              <a:buNone/>
              <a:defRPr/>
            </a:pPr>
            <a:r>
              <a:rPr lang="en-US" sz="2800" b="1" dirty="0" smtClean="0">
                <a:latin typeface="Tahoma"/>
                <a:cs typeface="Tahoma"/>
              </a:rPr>
              <a:t>1 Normal Avenue</a:t>
            </a:r>
          </a:p>
          <a:p>
            <a:pPr algn="ctr" fontAlgn="auto">
              <a:spcAft>
                <a:spcPts val="0"/>
              </a:spcAft>
              <a:buFont typeface="Arial"/>
              <a:buNone/>
              <a:defRPr/>
            </a:pPr>
            <a:r>
              <a:rPr lang="en-US" sz="2800" b="1" dirty="0" smtClean="0">
                <a:latin typeface="Tahoma"/>
                <a:cs typeface="Tahoma"/>
              </a:rPr>
              <a:t>Montclair, NJ  07043</a:t>
            </a:r>
          </a:p>
          <a:p>
            <a:pPr algn="ctr" fontAlgn="auto">
              <a:spcAft>
                <a:spcPts val="0"/>
              </a:spcAft>
              <a:buFont typeface="Arial"/>
              <a:buNone/>
              <a:defRPr/>
            </a:pPr>
            <a:r>
              <a:rPr lang="en-US" sz="2800" b="1" dirty="0" smtClean="0">
                <a:latin typeface="Tahoma"/>
                <a:cs typeface="Tahoma"/>
              </a:rPr>
              <a:t>(973) 655-3458</a:t>
            </a:r>
          </a:p>
          <a:p>
            <a:pPr algn="ctr" fontAlgn="auto">
              <a:spcAft>
                <a:spcPts val="0"/>
              </a:spcAft>
              <a:buFont typeface="Arial"/>
              <a:buNone/>
              <a:defRPr/>
            </a:pPr>
            <a:r>
              <a:rPr lang="en-US" sz="2800" b="1" dirty="0" err="1" smtClean="0">
                <a:latin typeface="Tahoma"/>
                <a:cs typeface="Tahoma"/>
              </a:rPr>
              <a:t>abramsb@mail.montclair.edu</a:t>
            </a:r>
            <a:endParaRPr lang="en-US" sz="2800" b="1" dirty="0">
              <a:latin typeface="Tahoma"/>
              <a:cs typeface="Tahom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u="sng" smtClean="0">
                <a:latin typeface="Tahoma" pitchFamily="34" charset="0"/>
                <a:cs typeface="Tahoma" pitchFamily="34" charset="0"/>
              </a:rPr>
              <a:t>Evidence (Consolidated)</a:t>
            </a:r>
          </a:p>
        </p:txBody>
      </p:sp>
      <p:sp>
        <p:nvSpPr>
          <p:cNvPr id="16386" name="Content Placeholder 2"/>
          <p:cNvSpPr>
            <a:spLocks noGrp="1"/>
          </p:cNvSpPr>
          <p:nvPr>
            <p:ph idx="1"/>
          </p:nvPr>
        </p:nvSpPr>
        <p:spPr/>
        <p:txBody>
          <a:bodyPr/>
          <a:lstStyle/>
          <a:p>
            <a:pPr>
              <a:buFont typeface="Arial" charset="0"/>
              <a:buNone/>
            </a:pPr>
            <a:r>
              <a:rPr lang="en-US" sz="3600" i="1" smtClean="0">
                <a:latin typeface="Tahoma" pitchFamily="34" charset="0"/>
                <a:cs typeface="Tahoma" pitchFamily="34" charset="0"/>
              </a:rPr>
              <a:t>Indications, manifestations, and/or signs that serve as sufficient grounds for beliefs, judgments, formation of conclusions, or proof about a given phenomenon, by bearing witness to, and making plain or clear, certain aspects of that phenomenon</a:t>
            </a:r>
            <a:endParaRPr lang="en-US" sz="360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u="sng" smtClean="0">
                <a:latin typeface="Tahoma" pitchFamily="34" charset="0"/>
                <a:cs typeface="Tahoma" pitchFamily="34" charset="0"/>
              </a:rPr>
              <a:t>Evidence-Based Practice</a:t>
            </a:r>
          </a:p>
        </p:txBody>
      </p:sp>
      <p:sp>
        <p:nvSpPr>
          <p:cNvPr id="3" name="Content Placeholder 2"/>
          <p:cNvSpPr>
            <a:spLocks noGrp="1"/>
          </p:cNvSpPr>
          <p:nvPr>
            <p:ph idx="1"/>
          </p:nvPr>
        </p:nvSpPr>
        <p:spPr>
          <a:xfrm>
            <a:off x="457200" y="1600200"/>
            <a:ext cx="8229600" cy="4876800"/>
          </a:xfrm>
        </p:spPr>
        <p:txBody>
          <a:bodyPr rtlCol="0">
            <a:normAutofit fontScale="77500" lnSpcReduction="20000"/>
          </a:bodyPr>
          <a:lstStyle/>
          <a:p>
            <a:pPr fontAlgn="auto">
              <a:spcAft>
                <a:spcPts val="0"/>
              </a:spcAft>
              <a:buFont typeface="Arial"/>
              <a:buNone/>
              <a:defRPr/>
            </a:pPr>
            <a:r>
              <a:rPr lang="en-US" dirty="0" smtClean="0">
                <a:latin typeface="Tahoma"/>
                <a:cs typeface="Tahoma"/>
              </a:rPr>
              <a:t>According to the principles of EBP (Cochrane, AHRQ, etc.), as currently applied to the majority of mental health research and work…practice should:</a:t>
            </a:r>
          </a:p>
          <a:p>
            <a:pPr fontAlgn="auto">
              <a:spcAft>
                <a:spcPts val="0"/>
              </a:spcAft>
              <a:buFont typeface="Arial"/>
              <a:buNone/>
              <a:defRPr/>
            </a:pPr>
            <a:endParaRPr lang="en-US" dirty="0" smtClean="0">
              <a:latin typeface="Tahoma"/>
              <a:cs typeface="Tahoma"/>
            </a:endParaRPr>
          </a:p>
          <a:p>
            <a:pPr marL="514350" indent="-514350" fontAlgn="auto">
              <a:spcAft>
                <a:spcPts val="0"/>
              </a:spcAft>
              <a:buFont typeface="Arial"/>
              <a:buAutoNum type="alphaLcParenBoth"/>
              <a:defRPr/>
            </a:pPr>
            <a:r>
              <a:rPr lang="en-US" dirty="0" smtClean="0">
                <a:latin typeface="Tahoma"/>
                <a:cs typeface="Tahoma"/>
              </a:rPr>
              <a:t>be </a:t>
            </a:r>
            <a:r>
              <a:rPr lang="en-US" dirty="0">
                <a:latin typeface="Tahoma"/>
                <a:cs typeface="Tahoma"/>
              </a:rPr>
              <a:t>based upon sufficient grounds (aligning with the general definition of evidence given above), rooted in both research findings and the clinical expertise of the </a:t>
            </a:r>
            <a:r>
              <a:rPr lang="en-US" dirty="0" smtClean="0">
                <a:latin typeface="Tahoma"/>
                <a:cs typeface="Tahoma"/>
              </a:rPr>
              <a:t>practitioner</a:t>
            </a:r>
          </a:p>
          <a:p>
            <a:pPr marL="514350" indent="-514350" fontAlgn="auto">
              <a:spcAft>
                <a:spcPts val="0"/>
              </a:spcAft>
              <a:buFont typeface="Arial"/>
              <a:buAutoNum type="alphaLcParenBoth"/>
              <a:defRPr/>
            </a:pPr>
            <a:r>
              <a:rPr lang="en-US" dirty="0" smtClean="0">
                <a:latin typeface="Tahoma"/>
                <a:cs typeface="Tahoma"/>
              </a:rPr>
              <a:t>target </a:t>
            </a:r>
            <a:r>
              <a:rPr lang="en-US" dirty="0">
                <a:latin typeface="Tahoma"/>
                <a:cs typeface="Tahoma"/>
              </a:rPr>
              <a:t>processes and outcomes that are valuable (i.e., effective and/or meaningful) both from a disciplinary stance and from the patient’s (client’s) point of </a:t>
            </a:r>
            <a:r>
              <a:rPr lang="en-US" dirty="0" smtClean="0">
                <a:latin typeface="Tahoma"/>
                <a:cs typeface="Tahoma"/>
              </a:rPr>
              <a:t>view</a:t>
            </a:r>
          </a:p>
          <a:p>
            <a:pPr marL="514350" indent="-514350" fontAlgn="auto">
              <a:spcAft>
                <a:spcPts val="0"/>
              </a:spcAft>
              <a:buFont typeface="Arial"/>
              <a:buAutoNum type="alphaLcParenBoth"/>
              <a:defRPr/>
            </a:pPr>
            <a:r>
              <a:rPr lang="en-US" dirty="0" smtClean="0">
                <a:latin typeface="Tahoma"/>
                <a:cs typeface="Tahoma"/>
              </a:rPr>
              <a:t>involve </a:t>
            </a:r>
            <a:r>
              <a:rPr lang="en-US" dirty="0">
                <a:latin typeface="Tahoma"/>
                <a:cs typeface="Tahoma"/>
              </a:rPr>
              <a:t>various levels of participation and collaboration with the patient (client</a:t>
            </a:r>
            <a:r>
              <a:rPr lang="en-US" dirty="0" smtClean="0">
                <a:latin typeface="Tahoma"/>
                <a:cs typeface="Tahoma"/>
              </a:rPr>
              <a:t>)</a:t>
            </a:r>
            <a:endParaRPr lang="en-US" dirty="0">
              <a:latin typeface="Tahoma"/>
              <a:cs typeface="Tahom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6138"/>
            <a:ext cx="8229600" cy="1143000"/>
          </a:xfrm>
        </p:spPr>
        <p:txBody>
          <a:bodyPr rtlCol="0">
            <a:normAutofit fontScale="90000"/>
          </a:bodyPr>
          <a:lstStyle/>
          <a:p>
            <a:pPr fontAlgn="auto">
              <a:spcAft>
                <a:spcPts val="0"/>
              </a:spcAft>
              <a:defRPr/>
            </a:pPr>
            <a:r>
              <a:rPr lang="en-US" sz="3556" b="1" i="1" dirty="0" smtClean="0">
                <a:latin typeface="Times New Roman"/>
                <a:cs typeface="Times New Roman"/>
              </a:rPr>
              <a:t>Two Contrasting Epistemological Domains of Evidence in Mental Health Practice</a:t>
            </a:r>
            <a:br>
              <a:rPr lang="en-US" sz="3556" b="1" i="1" dirty="0" smtClean="0">
                <a:latin typeface="Times New Roman"/>
                <a:cs typeface="Times New Roman"/>
              </a:rPr>
            </a:br>
            <a:r>
              <a:rPr lang="en-US" sz="3556" b="1" i="1" dirty="0" smtClean="0">
                <a:latin typeface="Times New Roman"/>
                <a:cs typeface="Times New Roman"/>
              </a:rPr>
              <a:t>Accommodated by General Definition of EBP</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2514600"/>
          <a:ext cx="8229600" cy="2133601"/>
        </p:xfrm>
        <a:graphic>
          <a:graphicData uri="http://schemas.openxmlformats.org/drawingml/2006/table">
            <a:tbl>
              <a:tblPr firstRow="1" bandRow="1">
                <a:tableStyleId>{5C22544A-7EE6-4342-B048-85BDC9FD1C3A}</a:tableStyleId>
              </a:tblPr>
              <a:tblGrid>
                <a:gridCol w="4114800"/>
                <a:gridCol w="4114800"/>
              </a:tblGrid>
              <a:tr h="2133601">
                <a:tc>
                  <a:txBody>
                    <a:bodyPr/>
                    <a:lstStyle/>
                    <a:p>
                      <a:pPr marL="0" marR="0" algn="ctr">
                        <a:spcBef>
                          <a:spcPts val="0"/>
                        </a:spcBef>
                        <a:spcAft>
                          <a:spcPts val="0"/>
                        </a:spcAft>
                      </a:pPr>
                      <a:endParaRPr lang="en-US" sz="1200" dirty="0">
                        <a:latin typeface="Times New Roman"/>
                        <a:ea typeface="Times New Roman"/>
                        <a:cs typeface="Times New Roman"/>
                      </a:endParaRPr>
                    </a:p>
                    <a:p>
                      <a:pPr marL="0" marR="0" algn="ctr">
                        <a:spcBef>
                          <a:spcPts val="0"/>
                        </a:spcBef>
                        <a:spcAft>
                          <a:spcPts val="0"/>
                        </a:spcAft>
                      </a:pPr>
                      <a:r>
                        <a:rPr lang="en-US" sz="1600" b="1" dirty="0">
                          <a:latin typeface="Times New Roman"/>
                          <a:ea typeface="Times New Roman"/>
                          <a:cs typeface="Times New Roman"/>
                        </a:rPr>
                        <a:t>OBJECTIVE</a:t>
                      </a:r>
                      <a:endParaRPr lang="en-US" sz="1200" dirty="0" smtClean="0">
                        <a:latin typeface="Times New Roman"/>
                        <a:ea typeface="Times New Roman"/>
                        <a:cs typeface="Times New Roman"/>
                      </a:endParaRPr>
                    </a:p>
                    <a:p>
                      <a:pPr marL="0" marR="0" algn="ctr">
                        <a:spcBef>
                          <a:spcPts val="0"/>
                        </a:spcBef>
                        <a:spcAft>
                          <a:spcPts val="0"/>
                        </a:spcAft>
                      </a:pPr>
                      <a:endParaRPr lang="en-US" sz="1600" i="1" dirty="0" smtClean="0">
                        <a:latin typeface="Times New Roman"/>
                        <a:ea typeface="Times New Roman"/>
                        <a:cs typeface="Times New Roman"/>
                      </a:endParaRPr>
                    </a:p>
                    <a:p>
                      <a:pPr marL="0" marR="0" algn="ctr">
                        <a:spcBef>
                          <a:spcPts val="0"/>
                        </a:spcBef>
                        <a:spcAft>
                          <a:spcPts val="0"/>
                        </a:spcAft>
                      </a:pPr>
                      <a:r>
                        <a:rPr lang="en-US" sz="1600" i="1" dirty="0" smtClean="0">
                          <a:latin typeface="Times New Roman"/>
                          <a:ea typeface="Times New Roman"/>
                          <a:cs typeface="Times New Roman"/>
                        </a:rPr>
                        <a:t>“</a:t>
                      </a:r>
                      <a:r>
                        <a:rPr lang="en-US" sz="1600" i="1" dirty="0">
                          <a:latin typeface="Times New Roman"/>
                          <a:ea typeface="Times New Roman"/>
                          <a:cs typeface="Times New Roman"/>
                        </a:rPr>
                        <a:t>It Works</a:t>
                      </a:r>
                      <a:r>
                        <a:rPr lang="en-US" sz="1600" i="1" dirty="0" smtClean="0">
                          <a:latin typeface="Times New Roman"/>
                          <a:ea typeface="Times New Roman"/>
                          <a:cs typeface="Times New Roman"/>
                        </a:rPr>
                        <a:t>”</a:t>
                      </a:r>
                    </a:p>
                    <a:p>
                      <a:pPr marL="0" marR="0" algn="ctr">
                        <a:spcBef>
                          <a:spcPts val="0"/>
                        </a:spcBef>
                        <a:spcAft>
                          <a:spcPts val="0"/>
                        </a:spcAft>
                      </a:pPr>
                      <a:endParaRPr lang="en-US" sz="1200" dirty="0" smtClean="0">
                        <a:latin typeface="Times New Roman"/>
                        <a:ea typeface="Times New Roman"/>
                        <a:cs typeface="Times New Roman"/>
                      </a:endParaRPr>
                    </a:p>
                    <a:p>
                      <a:pPr marL="0" marR="0" algn="ctr">
                        <a:spcBef>
                          <a:spcPts val="0"/>
                        </a:spcBef>
                        <a:spcAft>
                          <a:spcPts val="0"/>
                        </a:spcAft>
                      </a:pPr>
                      <a:r>
                        <a:rPr lang="en-US" sz="1600" dirty="0">
                          <a:latin typeface="Times New Roman"/>
                          <a:ea typeface="Times New Roman"/>
                          <a:cs typeface="Times New Roman"/>
                        </a:rPr>
                        <a:t>The True</a:t>
                      </a:r>
                      <a:endParaRPr lang="en-US" sz="1200" dirty="0">
                        <a:latin typeface="Times New Roman"/>
                        <a:ea typeface="Times New Roman"/>
                        <a:cs typeface="Times New Roman"/>
                      </a:endParaRPr>
                    </a:p>
                    <a:p>
                      <a:pPr marL="0" marR="0" algn="ctr">
                        <a:spcBef>
                          <a:spcPts val="0"/>
                        </a:spcBef>
                        <a:spcAft>
                          <a:spcPts val="0"/>
                        </a:spcAft>
                      </a:pPr>
                      <a:r>
                        <a:rPr lang="en-US" sz="1600" dirty="0">
                          <a:latin typeface="Times New Roman"/>
                          <a:ea typeface="Times New Roman"/>
                          <a:cs typeface="Times New Roman"/>
                        </a:rPr>
                        <a:t>Science</a:t>
                      </a:r>
                      <a:endParaRPr lang="en-US" sz="1200" dirty="0">
                        <a:latin typeface="Times New Roman"/>
                        <a:ea typeface="Times New Roman"/>
                        <a:cs typeface="Times New Roman"/>
                      </a:endParaRPr>
                    </a:p>
                    <a:p>
                      <a:pPr marL="0" marR="0" algn="ctr">
                        <a:spcBef>
                          <a:spcPts val="0"/>
                        </a:spcBef>
                        <a:spcAft>
                          <a:spcPts val="0"/>
                        </a:spcAft>
                      </a:pPr>
                      <a:r>
                        <a:rPr lang="en-US" sz="1600" dirty="0" smtClean="0">
                          <a:latin typeface="Times New Roman"/>
                          <a:ea typeface="Times New Roman"/>
                          <a:cs typeface="Times New Roman"/>
                        </a:rPr>
                        <a:t>Behavioral</a:t>
                      </a:r>
                      <a:endParaRPr lang="en-US" sz="12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endParaRPr lang="en-US" sz="1200" dirty="0">
                        <a:latin typeface="Times New Roman"/>
                        <a:ea typeface="Times New Roman"/>
                        <a:cs typeface="Times New Roman"/>
                      </a:endParaRPr>
                    </a:p>
                    <a:p>
                      <a:pPr marL="0" marR="0" algn="ctr">
                        <a:spcBef>
                          <a:spcPts val="0"/>
                        </a:spcBef>
                        <a:spcAft>
                          <a:spcPts val="0"/>
                        </a:spcAft>
                      </a:pPr>
                      <a:r>
                        <a:rPr lang="en-US" sz="1600" b="1" dirty="0">
                          <a:latin typeface="Times New Roman"/>
                          <a:ea typeface="Times New Roman"/>
                          <a:cs typeface="Times New Roman"/>
                        </a:rPr>
                        <a:t>SUBJECTIVE</a:t>
                      </a:r>
                      <a:endParaRPr lang="en-US" sz="1200" dirty="0" smtClean="0">
                        <a:latin typeface="Times New Roman"/>
                        <a:ea typeface="Times New Roman"/>
                        <a:cs typeface="Times New Roman"/>
                      </a:endParaRPr>
                    </a:p>
                    <a:p>
                      <a:pPr marL="0" marR="0" algn="ctr">
                        <a:spcBef>
                          <a:spcPts val="0"/>
                        </a:spcBef>
                        <a:spcAft>
                          <a:spcPts val="0"/>
                        </a:spcAft>
                      </a:pPr>
                      <a:endParaRPr lang="en-US" sz="1600" i="1" dirty="0" smtClean="0">
                        <a:latin typeface="Times New Roman"/>
                        <a:ea typeface="Times New Roman"/>
                        <a:cs typeface="Times New Roman"/>
                      </a:endParaRPr>
                    </a:p>
                    <a:p>
                      <a:pPr marL="0" marR="0" algn="ctr">
                        <a:spcBef>
                          <a:spcPts val="0"/>
                        </a:spcBef>
                        <a:spcAft>
                          <a:spcPts val="0"/>
                        </a:spcAft>
                      </a:pPr>
                      <a:r>
                        <a:rPr lang="en-US" sz="1600" i="1" dirty="0" smtClean="0">
                          <a:latin typeface="Times New Roman"/>
                          <a:ea typeface="Times New Roman"/>
                          <a:cs typeface="Times New Roman"/>
                        </a:rPr>
                        <a:t>“</a:t>
                      </a:r>
                      <a:r>
                        <a:rPr lang="en-US" sz="1600" i="1" dirty="0">
                          <a:latin typeface="Times New Roman"/>
                          <a:ea typeface="Times New Roman"/>
                          <a:cs typeface="Times New Roman"/>
                        </a:rPr>
                        <a:t>I Work</a:t>
                      </a:r>
                      <a:r>
                        <a:rPr lang="en-US" sz="1600" i="1" dirty="0" smtClean="0">
                          <a:latin typeface="Times New Roman"/>
                          <a:ea typeface="Times New Roman"/>
                          <a:cs typeface="Times New Roman"/>
                        </a:rPr>
                        <a:t>”</a:t>
                      </a:r>
                      <a:endParaRPr lang="en-US" sz="1200" i="0" dirty="0" smtClean="0">
                        <a:latin typeface="Times New Roman"/>
                        <a:ea typeface="Times New Roman"/>
                        <a:cs typeface="Times New Roman"/>
                      </a:endParaRPr>
                    </a:p>
                    <a:p>
                      <a:pPr marL="0" marR="0" algn="ctr">
                        <a:spcBef>
                          <a:spcPts val="0"/>
                        </a:spcBef>
                        <a:spcAft>
                          <a:spcPts val="0"/>
                        </a:spcAft>
                      </a:pPr>
                      <a:endParaRPr lang="en-US" sz="1200" i="0" dirty="0" smtClean="0">
                        <a:latin typeface="Times New Roman"/>
                        <a:ea typeface="Times New Roman"/>
                        <a:cs typeface="Times New Roman"/>
                      </a:endParaRPr>
                    </a:p>
                    <a:p>
                      <a:pPr marL="0" marR="0" algn="ctr">
                        <a:spcBef>
                          <a:spcPts val="0"/>
                        </a:spcBef>
                        <a:spcAft>
                          <a:spcPts val="0"/>
                        </a:spcAft>
                      </a:pPr>
                      <a:r>
                        <a:rPr lang="en-US" sz="1600" dirty="0" smtClean="0">
                          <a:latin typeface="Times New Roman"/>
                          <a:ea typeface="Times New Roman"/>
                          <a:cs typeface="Times New Roman"/>
                        </a:rPr>
                        <a:t>The </a:t>
                      </a:r>
                      <a:r>
                        <a:rPr lang="en-US" sz="1600" dirty="0">
                          <a:latin typeface="Times New Roman"/>
                          <a:ea typeface="Times New Roman"/>
                          <a:cs typeface="Times New Roman"/>
                        </a:rPr>
                        <a:t>Beautiful</a:t>
                      </a:r>
                      <a:endParaRPr lang="en-US" sz="1200" dirty="0" smtClean="0">
                        <a:latin typeface="Times New Roman"/>
                        <a:ea typeface="Times New Roman"/>
                        <a:cs typeface="Times New Roman"/>
                      </a:endParaRPr>
                    </a:p>
                    <a:p>
                      <a:pPr marL="0" marR="0" algn="ctr">
                        <a:spcBef>
                          <a:spcPts val="0"/>
                        </a:spcBef>
                        <a:spcAft>
                          <a:spcPts val="0"/>
                        </a:spcAft>
                      </a:pPr>
                      <a:r>
                        <a:rPr lang="en-US" sz="1600" dirty="0" smtClean="0">
                          <a:latin typeface="Times New Roman"/>
                          <a:ea typeface="Times New Roman"/>
                          <a:cs typeface="Times New Roman"/>
                        </a:rPr>
                        <a:t>Humanities</a:t>
                      </a:r>
                      <a:endParaRPr lang="en-US" sz="1200" dirty="0" smtClean="0">
                        <a:latin typeface="Times New Roman"/>
                        <a:ea typeface="Times New Roman"/>
                        <a:cs typeface="Times New Roman"/>
                      </a:endParaRPr>
                    </a:p>
                    <a:p>
                      <a:pPr marL="0" marR="0" algn="ctr">
                        <a:spcBef>
                          <a:spcPts val="0"/>
                        </a:spcBef>
                        <a:spcAft>
                          <a:spcPts val="0"/>
                        </a:spcAft>
                      </a:pPr>
                      <a:r>
                        <a:rPr lang="en-US" sz="1600" dirty="0">
                          <a:latin typeface="Times New Roman"/>
                          <a:ea typeface="Times New Roman"/>
                          <a:cs typeface="Times New Roman"/>
                        </a:rPr>
                        <a:t>Intentional</a:t>
                      </a:r>
                      <a:endParaRPr lang="en-US" sz="1200" dirty="0">
                        <a:latin typeface="Times New Roman"/>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Science as Literary Discourse</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a:buChar char="•"/>
              <a:defRPr/>
            </a:pPr>
            <a:r>
              <a:rPr lang="en-US" dirty="0" smtClean="0"/>
              <a:t>Narratives explicated from within the disciplines of psychiatry and psychology, telling stories about the biomedical, behavioral, and/or social “facts.”</a:t>
            </a:r>
          </a:p>
          <a:p>
            <a:pPr fontAlgn="auto">
              <a:spcAft>
                <a:spcPts val="0"/>
              </a:spcAft>
              <a:buFont typeface="Arial"/>
              <a:buChar char="•"/>
              <a:defRPr/>
            </a:pPr>
            <a:r>
              <a:rPr lang="en-US" dirty="0" smtClean="0"/>
              <a:t>Guided by principles and values centered upon causality, control, and prediction</a:t>
            </a:r>
          </a:p>
          <a:p>
            <a:pPr fontAlgn="auto">
              <a:spcAft>
                <a:spcPts val="0"/>
              </a:spcAft>
              <a:buFont typeface="Arial"/>
              <a:buChar char="•"/>
              <a:defRPr/>
            </a:pPr>
            <a:r>
              <a:rPr lang="en-US" dirty="0" smtClean="0"/>
              <a:t>The characters and subjects are consist of standardized, quantitative, objective variables of observable characteristics (i.e., DSM-IV-TR)</a:t>
            </a:r>
          </a:p>
          <a:p>
            <a:pPr fontAlgn="auto">
              <a:spcAft>
                <a:spcPts val="0"/>
              </a:spcAft>
              <a:buFont typeface="Arial"/>
              <a:buChar char="•"/>
              <a:defRPr/>
            </a:pPr>
            <a:r>
              <a:rPr lang="en-US" dirty="0" smtClean="0"/>
              <a:t>Fiction/metaphor is “construction” and is “false”</a:t>
            </a:r>
          </a:p>
          <a:p>
            <a:pPr fontAlgn="auto">
              <a:spcAft>
                <a:spcPts val="0"/>
              </a:spcAft>
              <a:buFont typeface="Arial"/>
              <a:buChar char="•"/>
              <a:defRPr/>
            </a:pPr>
            <a:r>
              <a:rPr lang="en-US" dirty="0" smtClean="0"/>
              <a:t>The narrative of science cannot accommodate the emergent holism and agency </a:t>
            </a:r>
            <a:r>
              <a:rPr lang="en-US" smtClean="0"/>
              <a:t>of humanism </a:t>
            </a:r>
            <a:endParaRPr lang="en-US" dirty="0" smtClean="0"/>
          </a:p>
          <a:p>
            <a:pPr fontAlgn="auto">
              <a:spcAft>
                <a:spcPts val="0"/>
              </a:spcAft>
              <a:buFont typeface="Arial"/>
              <a:buChar cha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latin typeface="Tahoma" pitchFamily="34" charset="0"/>
                <a:cs typeface="Tahoma" pitchFamily="34" charset="0"/>
              </a:rPr>
              <a:t>Principles of Humanism</a:t>
            </a:r>
          </a:p>
        </p:txBody>
      </p:sp>
      <p:sp>
        <p:nvSpPr>
          <p:cNvPr id="20482" name="Content Placeholder 2"/>
          <p:cNvSpPr>
            <a:spLocks noGrp="1"/>
          </p:cNvSpPr>
          <p:nvPr>
            <p:ph idx="1"/>
          </p:nvPr>
        </p:nvSpPr>
        <p:spPr/>
        <p:txBody>
          <a:bodyPr/>
          <a:lstStyle/>
          <a:p>
            <a:r>
              <a:rPr lang="en-US" smtClean="0">
                <a:latin typeface="Tahoma" pitchFamily="34" charset="0"/>
                <a:cs typeface="Tahoma" pitchFamily="34" charset="0"/>
              </a:rPr>
              <a:t>Primacy of the Whole Person</a:t>
            </a:r>
          </a:p>
          <a:p>
            <a:pPr lvl="1"/>
            <a:r>
              <a:rPr lang="en-US" smtClean="0">
                <a:latin typeface="Tahoma" pitchFamily="34" charset="0"/>
                <a:cs typeface="Tahoma" pitchFamily="34" charset="0"/>
              </a:rPr>
              <a:t>Whole person </a:t>
            </a:r>
            <a:r>
              <a:rPr lang="en-US" i="1" smtClean="0">
                <a:latin typeface="Tahoma" pitchFamily="34" charset="0"/>
                <a:cs typeface="Tahoma" pitchFamily="34" charset="0"/>
              </a:rPr>
              <a:t>precedes</a:t>
            </a:r>
            <a:r>
              <a:rPr lang="en-US" smtClean="0">
                <a:latin typeface="Tahoma" pitchFamily="34" charset="0"/>
                <a:cs typeface="Tahoma" pitchFamily="34" charset="0"/>
              </a:rPr>
              <a:t> and </a:t>
            </a:r>
            <a:r>
              <a:rPr lang="en-US" i="1" smtClean="0">
                <a:latin typeface="Tahoma" pitchFamily="34" charset="0"/>
                <a:cs typeface="Tahoma" pitchFamily="34" charset="0"/>
              </a:rPr>
              <a:t>transcends</a:t>
            </a:r>
            <a:r>
              <a:rPr lang="en-US" smtClean="0">
                <a:latin typeface="Tahoma" pitchFamily="34" charset="0"/>
                <a:cs typeface="Tahoma" pitchFamily="34" charset="0"/>
              </a:rPr>
              <a:t> parts (it </a:t>
            </a:r>
            <a:r>
              <a:rPr lang="en-US" u="sng" smtClean="0">
                <a:latin typeface="Tahoma" pitchFamily="34" charset="0"/>
                <a:cs typeface="Tahoma" pitchFamily="34" charset="0"/>
              </a:rPr>
              <a:t>has</a:t>
            </a:r>
            <a:r>
              <a:rPr lang="en-US" smtClean="0">
                <a:latin typeface="Tahoma" pitchFamily="34" charset="0"/>
                <a:cs typeface="Tahoma" pitchFamily="34" charset="0"/>
              </a:rPr>
              <a:t> its parts--body, brain, psyche, etc.—but is </a:t>
            </a:r>
            <a:r>
              <a:rPr lang="en-US" u="sng" smtClean="0">
                <a:latin typeface="Tahoma" pitchFamily="34" charset="0"/>
                <a:cs typeface="Tahoma" pitchFamily="34" charset="0"/>
              </a:rPr>
              <a:t>not</a:t>
            </a:r>
            <a:r>
              <a:rPr lang="en-US" smtClean="0">
                <a:latin typeface="Tahoma" pitchFamily="34" charset="0"/>
                <a:cs typeface="Tahoma" pitchFamily="34" charset="0"/>
              </a:rPr>
              <a:t> its parts)</a:t>
            </a:r>
          </a:p>
          <a:p>
            <a:pPr lvl="1"/>
            <a:r>
              <a:rPr lang="en-US" smtClean="0">
                <a:latin typeface="Tahoma" pitchFamily="34" charset="0"/>
                <a:cs typeface="Tahoma" pitchFamily="34" charset="0"/>
              </a:rPr>
              <a:t>Parts of a person are only meaningful in relation to the whole person</a:t>
            </a:r>
          </a:p>
          <a:p>
            <a:pPr lvl="1"/>
            <a:r>
              <a:rPr lang="en-US" smtClean="0">
                <a:latin typeface="Tahoma" pitchFamily="34" charset="0"/>
                <a:cs typeface="Tahoma" pitchFamily="34" charset="0"/>
              </a:rPr>
              <a:t>Whole is unconditional, and unconstrained by conventional “ability” </a:t>
            </a:r>
          </a:p>
          <a:p>
            <a:pPr lvl="1"/>
            <a:r>
              <a:rPr lang="en-US" smtClean="0">
                <a:latin typeface="Tahoma" pitchFamily="34" charset="0"/>
                <a:cs typeface="Tahoma" pitchFamily="34" charset="0"/>
              </a:rPr>
              <a:t>Maslow hierarchy, inverted!?</a:t>
            </a:r>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z="3200" smtClean="0">
                <a:latin typeface="Tahoma" pitchFamily="34" charset="0"/>
                <a:cs typeface="Tahoma" pitchFamily="34" charset="0"/>
              </a:rPr>
              <a:t>Inversion of Maslow’s Hierarchy of Needs</a:t>
            </a:r>
            <a:br>
              <a:rPr lang="en-US" sz="3200" smtClean="0">
                <a:latin typeface="Tahoma" pitchFamily="34" charset="0"/>
                <a:cs typeface="Tahoma" pitchFamily="34" charset="0"/>
              </a:rPr>
            </a:br>
            <a:r>
              <a:rPr lang="en-US" sz="3200" smtClean="0">
                <a:latin typeface="Tahoma" pitchFamily="34" charset="0"/>
                <a:cs typeface="Tahoma" pitchFamily="34" charset="0"/>
              </a:rPr>
              <a:t>(Martin Börjesson, 2006)</a:t>
            </a:r>
          </a:p>
        </p:txBody>
      </p:sp>
      <p:pic>
        <p:nvPicPr>
          <p:cNvPr id="21506" name="Content Placeholder 3" descr="277201129_1bfc6e61a1_o.gif"/>
          <p:cNvPicPr>
            <a:picLocks noGrp="1" noChangeAspect="1"/>
          </p:cNvPicPr>
          <p:nvPr>
            <p:ph idx="1"/>
          </p:nvPr>
        </p:nvPicPr>
        <p:blipFill>
          <a:blip r:embed="rId2"/>
          <a:srcRect t="975" r="50000" b="-734"/>
          <a:stretch>
            <a:fillRect/>
          </a:stretch>
        </p:blipFill>
        <p:spPr>
          <a:xfrm>
            <a:off x="2209800" y="1828800"/>
            <a:ext cx="4114800" cy="444976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latin typeface="Tahoma" pitchFamily="34" charset="0"/>
                <a:cs typeface="Tahoma" pitchFamily="34" charset="0"/>
              </a:rPr>
              <a:t>Principles of Humanism</a:t>
            </a:r>
          </a:p>
        </p:txBody>
      </p:sp>
      <p:sp>
        <p:nvSpPr>
          <p:cNvPr id="22530" name="Content Placeholder 2"/>
          <p:cNvSpPr>
            <a:spLocks noGrp="1"/>
          </p:cNvSpPr>
          <p:nvPr>
            <p:ph idx="1"/>
          </p:nvPr>
        </p:nvSpPr>
        <p:spPr>
          <a:xfrm>
            <a:off x="457200" y="1417638"/>
            <a:ext cx="8229600" cy="4525962"/>
          </a:xfrm>
        </p:spPr>
        <p:txBody>
          <a:bodyPr/>
          <a:lstStyle/>
          <a:p>
            <a:r>
              <a:rPr lang="en-US" smtClean="0">
                <a:latin typeface="Tahoma" pitchFamily="34" charset="0"/>
                <a:cs typeface="Tahoma" pitchFamily="34" charset="0"/>
              </a:rPr>
              <a:t>Personal Agency</a:t>
            </a:r>
          </a:p>
          <a:p>
            <a:pPr lvl="1"/>
            <a:r>
              <a:rPr lang="en-US" smtClean="0">
                <a:latin typeface="Tahoma" pitchFamily="34" charset="0"/>
                <a:cs typeface="Tahoma" pitchFamily="34" charset="0"/>
              </a:rPr>
              <a:t>Persons are not effects of causes—persons, as agents, </a:t>
            </a:r>
            <a:r>
              <a:rPr lang="en-US" i="1" smtClean="0">
                <a:latin typeface="Tahoma" pitchFamily="34" charset="0"/>
                <a:cs typeface="Tahoma" pitchFamily="34" charset="0"/>
              </a:rPr>
              <a:t>utilizeopportunities for being</a:t>
            </a:r>
          </a:p>
          <a:p>
            <a:pPr lvl="1"/>
            <a:r>
              <a:rPr lang="en-US" smtClean="0">
                <a:latin typeface="Tahoma" pitchFamily="34" charset="0"/>
                <a:cs typeface="Tahoma" pitchFamily="34" charset="0"/>
              </a:rPr>
              <a:t>“Choice” is not a cognitive act only—it is a </a:t>
            </a:r>
            <a:r>
              <a:rPr lang="en-US" i="1" smtClean="0">
                <a:latin typeface="Tahoma" pitchFamily="34" charset="0"/>
                <a:cs typeface="Tahoma" pitchFamily="34" charset="0"/>
              </a:rPr>
              <a:t>human</a:t>
            </a:r>
            <a:r>
              <a:rPr lang="en-US" smtClean="0">
                <a:latin typeface="Tahoma" pitchFamily="34" charset="0"/>
                <a:cs typeface="Tahoma" pitchFamily="34" charset="0"/>
              </a:rPr>
              <a:t> act, and a way of being—it is not constrained by conventional “ability”</a:t>
            </a:r>
          </a:p>
        </p:txBody>
      </p:sp>
      <p:pic>
        <p:nvPicPr>
          <p:cNvPr id="22531" name="Picture 3" descr="choices2.jpg"/>
          <p:cNvPicPr>
            <a:picLocks noChangeAspect="1"/>
          </p:cNvPicPr>
          <p:nvPr/>
        </p:nvPicPr>
        <p:blipFill>
          <a:blip r:embed="rId2"/>
          <a:srcRect/>
          <a:stretch>
            <a:fillRect/>
          </a:stretch>
        </p:blipFill>
        <p:spPr bwMode="auto">
          <a:xfrm>
            <a:off x="2374900" y="4419600"/>
            <a:ext cx="38100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1739</TotalTime>
  <Words>1792</Words>
  <Application>Microsoft Office PowerPoint</Application>
  <PresentationFormat>On-screen Show (4:3)</PresentationFormat>
  <Paragraphs>189</Paragraphs>
  <Slides>29</Slides>
  <Notes>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 Humanistic Perspective on the Discourse of Evidence-Based Practice in the Mental Health Literature:  The Case of Psychiatric Music Therapy </vt:lpstr>
      <vt:lpstr>Evidence</vt:lpstr>
      <vt:lpstr>Evidence (Consolidated)</vt:lpstr>
      <vt:lpstr>Evidence-Based Practice</vt:lpstr>
      <vt:lpstr>Two Contrasting Epistemological Domains of Evidence in Mental Health Practice Accommodated by General Definition of EBP </vt:lpstr>
      <vt:lpstr>Science as Literary Discourse</vt:lpstr>
      <vt:lpstr>Principles of Humanism</vt:lpstr>
      <vt:lpstr>Inversion of Maslow’s Hierarchy of Needs (Martin Börjesson, 2006)</vt:lpstr>
      <vt:lpstr>Principles of Humanism</vt:lpstr>
      <vt:lpstr>Principles of Humanism</vt:lpstr>
      <vt:lpstr>EBP from the Perspective of the Health Humanities, and Based on Principles of Humanism</vt:lpstr>
      <vt:lpstr>Principles of Humanism Applied to Art</vt:lpstr>
      <vt:lpstr>Principles of Humanism Applied to Music</vt:lpstr>
      <vt:lpstr>Music Humana</vt:lpstr>
      <vt:lpstr>Principles of Humanism Applied to Music</vt:lpstr>
      <vt:lpstr>Principles of Humanism Applied to Music</vt:lpstr>
      <vt:lpstr>Principles of Humanism Applied to Music</vt:lpstr>
      <vt:lpstr>…In short, music is a NO-BRAINER </vt:lpstr>
      <vt:lpstr>Humanistic Music Therapy</vt:lpstr>
      <vt:lpstr>Humanistic Music Therapy</vt:lpstr>
      <vt:lpstr>Humanistic EBP of MT</vt:lpstr>
      <vt:lpstr>Evidence-Based Practice in Music Therapy</vt:lpstr>
      <vt:lpstr>Examples From the Psychiatric Music Therapy Literature</vt:lpstr>
      <vt:lpstr>The State of the Psychiatric Music Therapy Literature (Examples)</vt:lpstr>
      <vt:lpstr>The State of the Psychiatric Music Therapy Literature (Examples)</vt:lpstr>
      <vt:lpstr>The State of the Psychiatric Music Therapy Literature (Examples)</vt:lpstr>
      <vt:lpstr>Humanistic Perspective on EBP Applied to Psychiatric Music Therapy</vt:lpstr>
      <vt:lpstr>DISCUSSION:  Implications of Humanistic Perspective on Music Therapy EBP for Applying a Health Humanities Perspective to Psychiatric Practice in Creative Arts Therapy, and in Mental Health Practice, in General</vt:lpstr>
      <vt:lpstr>Contact Information</vt:lpstr>
    </vt:vector>
  </TitlesOfParts>
  <Company>MSU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Charley</cp:lastModifiedBy>
  <cp:revision>37</cp:revision>
  <dcterms:created xsi:type="dcterms:W3CDTF">2010-08-03T05:57:43Z</dcterms:created>
  <dcterms:modified xsi:type="dcterms:W3CDTF">2010-08-11T13:12:10Z</dcterms:modified>
</cp:coreProperties>
</file>